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87" r:id="rId4"/>
    <p:sldId id="278" r:id="rId5"/>
    <p:sldId id="288" r:id="rId6"/>
    <p:sldId id="283" r:id="rId7"/>
    <p:sldId id="307" r:id="rId8"/>
    <p:sldId id="262" r:id="rId9"/>
    <p:sldId id="261" r:id="rId10"/>
    <p:sldId id="290" r:id="rId11"/>
    <p:sldId id="308" r:id="rId12"/>
    <p:sldId id="291" r:id="rId13"/>
    <p:sldId id="264" r:id="rId14"/>
    <p:sldId id="265" r:id="rId15"/>
    <p:sldId id="309" r:id="rId16"/>
    <p:sldId id="293" r:id="rId17"/>
    <p:sldId id="294" r:id="rId18"/>
    <p:sldId id="296" r:id="rId19"/>
    <p:sldId id="310" r:id="rId20"/>
    <p:sldId id="271" r:id="rId21"/>
    <p:sldId id="302" r:id="rId22"/>
    <p:sldId id="303" r:id="rId23"/>
    <p:sldId id="304" r:id="rId24"/>
    <p:sldId id="277" r:id="rId25"/>
  </p:sldIdLst>
  <p:sldSz cx="9144000" cy="6858000" type="screen4x3"/>
  <p:notesSz cx="6858000" cy="9144000"/>
  <p:defaultTextStyle>
    <a:defPPr>
      <a:defRPr lang="bg-B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BCB800"/>
    <a:srgbClr val="E6E100"/>
    <a:srgbClr val="7D7A00"/>
    <a:srgbClr val="B07500"/>
    <a:srgbClr val="FFC85B"/>
    <a:srgbClr val="763D04"/>
    <a:srgbClr val="7E4104"/>
    <a:srgbClr val="EBCD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624" autoAdjust="0"/>
  </p:normalViewPr>
  <p:slideViewPr>
    <p:cSldViewPr>
      <p:cViewPr varScale="1">
        <p:scale>
          <a:sx n="98" d="100"/>
          <a:sy n="98" d="100"/>
        </p:scale>
        <p:origin x="-27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618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bg-BG" altLang="bg-BG" noProof="0" smtClean="0"/>
              <a:t>Щракнете, за да редактирате стила на подзаглавията в образеца</a:t>
            </a:r>
          </a:p>
        </p:txBody>
      </p:sp>
      <p:sp>
        <p:nvSpPr>
          <p:cNvPr id="618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bg-BG" altLang="bg-BG" noProof="0" smtClean="0"/>
              <a:t>Щракнете, за да редактирате стила на заглавието в образеца</a:t>
            </a:r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4B6F4-AB0C-4A91-90B1-E75DE819DC6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4C750-02E5-4EF5-9A21-9E7F08E4B5F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19B5-E73F-48E4-BA88-AF6D7041C0C4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лавие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7254B-E433-4298-901F-D4B30332508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лавие и ди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диагра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bg-BG" noProof="0" smtClean="0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D219-0F3B-4324-BBEE-A51D707900C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1234C-6874-4A7F-9D37-3552FBFA00C9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725C4-9008-462F-92EC-8EA895D2AE3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62B54-6BEF-4143-845A-A65E1D27A4C3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5" name="Текстов контейне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2E96D-0176-482A-BA2C-A9A9CDC5271B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F6605-0A78-4F3F-A831-2C4FC8E628A6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7742D-5C2B-46E4-9C28-4DDE677BAB8F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bg-BG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B48BB-2E66-4BAB-B7DB-9CA64EEF6431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bg-BG" smtClean="0"/>
              <a:t>Редакт. стил загл. образец</a:t>
            </a:r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 smtClean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0D19A-5613-42A4-950F-1F8CC4DBB320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12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2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2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2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>
                <a:gd name="T0" fmla="*/ 18 w 66"/>
                <a:gd name="T1" fmla="*/ 96 h 96"/>
                <a:gd name="T2" fmla="*/ 42 w 66"/>
                <a:gd name="T3" fmla="*/ 78 h 96"/>
                <a:gd name="T4" fmla="*/ 60 w 66"/>
                <a:gd name="T5" fmla="*/ 60 h 96"/>
                <a:gd name="T6" fmla="*/ 66 w 66"/>
                <a:gd name="T7" fmla="*/ 36 h 96"/>
                <a:gd name="T8" fmla="*/ 60 w 66"/>
                <a:gd name="T9" fmla="*/ 12 h 96"/>
                <a:gd name="T10" fmla="*/ 36 w 66"/>
                <a:gd name="T11" fmla="*/ 0 h 96"/>
                <a:gd name="T12" fmla="*/ 24 w 66"/>
                <a:gd name="T13" fmla="*/ 6 h 96"/>
                <a:gd name="T14" fmla="*/ 12 w 66"/>
                <a:gd name="T15" fmla="*/ 12 h 96"/>
                <a:gd name="T16" fmla="*/ 0 w 66"/>
                <a:gd name="T17" fmla="*/ 36 h 96"/>
                <a:gd name="T18" fmla="*/ 0 w 66"/>
                <a:gd name="T19" fmla="*/ 60 h 96"/>
                <a:gd name="T20" fmla="*/ 12 w 66"/>
                <a:gd name="T21" fmla="*/ 84 h 96"/>
                <a:gd name="T22" fmla="*/ 18 w 66"/>
                <a:gd name="T23" fmla="*/ 96 h 96"/>
                <a:gd name="T24" fmla="*/ 18 w 66"/>
                <a:gd name="T25" fmla="*/ 96 h 96"/>
                <a:gd name="T26" fmla="*/ 42 w 66"/>
                <a:gd name="T27" fmla="*/ 18 h 96"/>
                <a:gd name="T28" fmla="*/ 54 w 66"/>
                <a:gd name="T29" fmla="*/ 24 h 96"/>
                <a:gd name="T30" fmla="*/ 60 w 66"/>
                <a:gd name="T31" fmla="*/ 36 h 96"/>
                <a:gd name="T32" fmla="*/ 60 w 66"/>
                <a:gd name="T33" fmla="*/ 48 h 96"/>
                <a:gd name="T34" fmla="*/ 54 w 66"/>
                <a:gd name="T35" fmla="*/ 54 h 96"/>
                <a:gd name="T36" fmla="*/ 36 w 66"/>
                <a:gd name="T37" fmla="*/ 72 h 96"/>
                <a:gd name="T38" fmla="*/ 24 w 66"/>
                <a:gd name="T39" fmla="*/ 78 h 96"/>
                <a:gd name="T40" fmla="*/ 24 w 66"/>
                <a:gd name="T41" fmla="*/ 78 h 96"/>
                <a:gd name="T42" fmla="*/ 12 w 66"/>
                <a:gd name="T43" fmla="*/ 48 h 96"/>
                <a:gd name="T44" fmla="*/ 18 w 66"/>
                <a:gd name="T45" fmla="*/ 24 h 96"/>
                <a:gd name="T46" fmla="*/ 30 w 66"/>
                <a:gd name="T47" fmla="*/ 18 h 96"/>
                <a:gd name="T48" fmla="*/ 42 w 66"/>
                <a:gd name="T49" fmla="*/ 18 h 96"/>
                <a:gd name="T50" fmla="*/ 42 w 66"/>
                <a:gd name="T51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2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2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2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>
                <a:gd name="T0" fmla="*/ 6 w 623"/>
                <a:gd name="T1" fmla="*/ 18 h 156"/>
                <a:gd name="T2" fmla="*/ 162 w 623"/>
                <a:gd name="T3" fmla="*/ 36 h 156"/>
                <a:gd name="T4" fmla="*/ 251 w 623"/>
                <a:gd name="T5" fmla="*/ 36 h 156"/>
                <a:gd name="T6" fmla="*/ 354 w 623"/>
                <a:gd name="T7" fmla="*/ 30 h 156"/>
                <a:gd name="T8" fmla="*/ 473 w 623"/>
                <a:gd name="T9" fmla="*/ 18 h 156"/>
                <a:gd name="T10" fmla="*/ 611 w 623"/>
                <a:gd name="T11" fmla="*/ 0 h 156"/>
                <a:gd name="T12" fmla="*/ 623 w 623"/>
                <a:gd name="T13" fmla="*/ 114 h 156"/>
                <a:gd name="T14" fmla="*/ 497 w 623"/>
                <a:gd name="T15" fmla="*/ 138 h 156"/>
                <a:gd name="T16" fmla="*/ 414 w 623"/>
                <a:gd name="T17" fmla="*/ 150 h 156"/>
                <a:gd name="T18" fmla="*/ 318 w 623"/>
                <a:gd name="T19" fmla="*/ 156 h 156"/>
                <a:gd name="T20" fmla="*/ 215 w 623"/>
                <a:gd name="T21" fmla="*/ 156 h 156"/>
                <a:gd name="T22" fmla="*/ 108 w 623"/>
                <a:gd name="T23" fmla="*/ 150 h 156"/>
                <a:gd name="T24" fmla="*/ 0 w 623"/>
                <a:gd name="T25" fmla="*/ 132 h 156"/>
                <a:gd name="T26" fmla="*/ 6 w 623"/>
                <a:gd name="T27" fmla="*/ 18 h 156"/>
                <a:gd name="T28" fmla="*/ 6 w 623"/>
                <a:gd name="T29" fmla="*/ 1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>
                <a:gd name="T0" fmla="*/ 754 w 993"/>
                <a:gd name="T1" fmla="*/ 6 h 126"/>
                <a:gd name="T2" fmla="*/ 652 w 993"/>
                <a:gd name="T3" fmla="*/ 6 h 126"/>
                <a:gd name="T4" fmla="*/ 563 w 993"/>
                <a:gd name="T5" fmla="*/ 6 h 126"/>
                <a:gd name="T6" fmla="*/ 479 w 993"/>
                <a:gd name="T7" fmla="*/ 6 h 126"/>
                <a:gd name="T8" fmla="*/ 401 w 993"/>
                <a:gd name="T9" fmla="*/ 6 h 126"/>
                <a:gd name="T10" fmla="*/ 335 w 993"/>
                <a:gd name="T11" fmla="*/ 0 h 126"/>
                <a:gd name="T12" fmla="*/ 276 w 993"/>
                <a:gd name="T13" fmla="*/ 0 h 126"/>
                <a:gd name="T14" fmla="*/ 222 w 993"/>
                <a:gd name="T15" fmla="*/ 0 h 126"/>
                <a:gd name="T16" fmla="*/ 180 w 993"/>
                <a:gd name="T17" fmla="*/ 6 h 126"/>
                <a:gd name="T18" fmla="*/ 138 w 993"/>
                <a:gd name="T19" fmla="*/ 6 h 126"/>
                <a:gd name="T20" fmla="*/ 108 w 993"/>
                <a:gd name="T21" fmla="*/ 6 h 126"/>
                <a:gd name="T22" fmla="*/ 54 w 993"/>
                <a:gd name="T23" fmla="*/ 6 h 126"/>
                <a:gd name="T24" fmla="*/ 24 w 993"/>
                <a:gd name="T25" fmla="*/ 12 h 126"/>
                <a:gd name="T26" fmla="*/ 6 w 993"/>
                <a:gd name="T27" fmla="*/ 18 h 126"/>
                <a:gd name="T28" fmla="*/ 0 w 993"/>
                <a:gd name="T29" fmla="*/ 24 h 126"/>
                <a:gd name="T30" fmla="*/ 12 w 993"/>
                <a:gd name="T31" fmla="*/ 42 h 126"/>
                <a:gd name="T32" fmla="*/ 18 w 993"/>
                <a:gd name="T33" fmla="*/ 48 h 126"/>
                <a:gd name="T34" fmla="*/ 30 w 993"/>
                <a:gd name="T35" fmla="*/ 54 h 126"/>
                <a:gd name="T36" fmla="*/ 60 w 993"/>
                <a:gd name="T37" fmla="*/ 60 h 126"/>
                <a:gd name="T38" fmla="*/ 90 w 993"/>
                <a:gd name="T39" fmla="*/ 72 h 126"/>
                <a:gd name="T40" fmla="*/ 144 w 993"/>
                <a:gd name="T41" fmla="*/ 84 h 126"/>
                <a:gd name="T42" fmla="*/ 210 w 993"/>
                <a:gd name="T43" fmla="*/ 90 h 126"/>
                <a:gd name="T44" fmla="*/ 293 w 993"/>
                <a:gd name="T45" fmla="*/ 102 h 126"/>
                <a:gd name="T46" fmla="*/ 389 w 993"/>
                <a:gd name="T47" fmla="*/ 108 h 126"/>
                <a:gd name="T48" fmla="*/ 503 w 993"/>
                <a:gd name="T49" fmla="*/ 120 h 126"/>
                <a:gd name="T50" fmla="*/ 622 w 993"/>
                <a:gd name="T51" fmla="*/ 120 h 126"/>
                <a:gd name="T52" fmla="*/ 754 w 993"/>
                <a:gd name="T53" fmla="*/ 126 h 126"/>
                <a:gd name="T54" fmla="*/ 873 w 993"/>
                <a:gd name="T55" fmla="*/ 126 h 126"/>
                <a:gd name="T56" fmla="*/ 993 w 993"/>
                <a:gd name="T57" fmla="*/ 126 h 126"/>
                <a:gd name="T58" fmla="*/ 993 w 993"/>
                <a:gd name="T59" fmla="*/ 12 h 126"/>
                <a:gd name="T60" fmla="*/ 879 w 993"/>
                <a:gd name="T61" fmla="*/ 12 h 126"/>
                <a:gd name="T62" fmla="*/ 754 w 993"/>
                <a:gd name="T63" fmla="*/ 6 h 126"/>
                <a:gd name="T64" fmla="*/ 754 w 993"/>
                <a:gd name="T65" fmla="*/ 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>
                <a:gd name="T0" fmla="*/ 0 w 969"/>
                <a:gd name="T1" fmla="*/ 0 h 245"/>
                <a:gd name="T2" fmla="*/ 24 w 969"/>
                <a:gd name="T3" fmla="*/ 54 h 245"/>
                <a:gd name="T4" fmla="*/ 66 w 969"/>
                <a:gd name="T5" fmla="*/ 96 h 245"/>
                <a:gd name="T6" fmla="*/ 120 w 969"/>
                <a:gd name="T7" fmla="*/ 137 h 245"/>
                <a:gd name="T8" fmla="*/ 198 w 969"/>
                <a:gd name="T9" fmla="*/ 173 h 245"/>
                <a:gd name="T10" fmla="*/ 293 w 969"/>
                <a:gd name="T11" fmla="*/ 203 h 245"/>
                <a:gd name="T12" fmla="*/ 353 w 969"/>
                <a:gd name="T13" fmla="*/ 215 h 245"/>
                <a:gd name="T14" fmla="*/ 413 w 969"/>
                <a:gd name="T15" fmla="*/ 227 h 245"/>
                <a:gd name="T16" fmla="*/ 479 w 969"/>
                <a:gd name="T17" fmla="*/ 233 h 245"/>
                <a:gd name="T18" fmla="*/ 556 w 969"/>
                <a:gd name="T19" fmla="*/ 239 h 245"/>
                <a:gd name="T20" fmla="*/ 634 w 969"/>
                <a:gd name="T21" fmla="*/ 245 h 245"/>
                <a:gd name="T22" fmla="*/ 724 w 969"/>
                <a:gd name="T23" fmla="*/ 245 h 245"/>
                <a:gd name="T24" fmla="*/ 855 w 969"/>
                <a:gd name="T25" fmla="*/ 245 h 245"/>
                <a:gd name="T26" fmla="*/ 969 w 969"/>
                <a:gd name="T27" fmla="*/ 239 h 245"/>
                <a:gd name="T28" fmla="*/ 969 w 969"/>
                <a:gd name="T29" fmla="*/ 60 h 245"/>
                <a:gd name="T30" fmla="*/ 700 w 969"/>
                <a:gd name="T31" fmla="*/ 60 h 245"/>
                <a:gd name="T32" fmla="*/ 503 w 969"/>
                <a:gd name="T33" fmla="*/ 54 h 245"/>
                <a:gd name="T34" fmla="*/ 317 w 969"/>
                <a:gd name="T35" fmla="*/ 42 h 245"/>
                <a:gd name="T36" fmla="*/ 150 w 969"/>
                <a:gd name="T37" fmla="*/ 24 h 245"/>
                <a:gd name="T38" fmla="*/ 72 w 969"/>
                <a:gd name="T39" fmla="*/ 12 h 245"/>
                <a:gd name="T40" fmla="*/ 0 w 969"/>
                <a:gd name="T41" fmla="*/ 0 h 245"/>
                <a:gd name="T42" fmla="*/ 0 w 969"/>
                <a:gd name="T4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>
                <a:gd name="T0" fmla="*/ 700 w 951"/>
                <a:gd name="T1" fmla="*/ 0 h 90"/>
                <a:gd name="T2" fmla="*/ 598 w 951"/>
                <a:gd name="T3" fmla="*/ 0 h 90"/>
                <a:gd name="T4" fmla="*/ 515 w 951"/>
                <a:gd name="T5" fmla="*/ 0 h 90"/>
                <a:gd name="T6" fmla="*/ 431 w 951"/>
                <a:gd name="T7" fmla="*/ 0 h 90"/>
                <a:gd name="T8" fmla="*/ 365 w 951"/>
                <a:gd name="T9" fmla="*/ 0 h 90"/>
                <a:gd name="T10" fmla="*/ 299 w 951"/>
                <a:gd name="T11" fmla="*/ 0 h 90"/>
                <a:gd name="T12" fmla="*/ 245 w 951"/>
                <a:gd name="T13" fmla="*/ 0 h 90"/>
                <a:gd name="T14" fmla="*/ 198 w 951"/>
                <a:gd name="T15" fmla="*/ 0 h 90"/>
                <a:gd name="T16" fmla="*/ 162 w 951"/>
                <a:gd name="T17" fmla="*/ 0 h 90"/>
                <a:gd name="T18" fmla="*/ 126 w 951"/>
                <a:gd name="T19" fmla="*/ 6 h 90"/>
                <a:gd name="T20" fmla="*/ 96 w 951"/>
                <a:gd name="T21" fmla="*/ 6 h 90"/>
                <a:gd name="T22" fmla="*/ 54 w 951"/>
                <a:gd name="T23" fmla="*/ 12 h 90"/>
                <a:gd name="T24" fmla="*/ 30 w 951"/>
                <a:gd name="T25" fmla="*/ 12 h 90"/>
                <a:gd name="T26" fmla="*/ 12 w 951"/>
                <a:gd name="T27" fmla="*/ 18 h 90"/>
                <a:gd name="T28" fmla="*/ 6 w 951"/>
                <a:gd name="T29" fmla="*/ 18 h 90"/>
                <a:gd name="T30" fmla="*/ 0 w 951"/>
                <a:gd name="T31" fmla="*/ 24 h 90"/>
                <a:gd name="T32" fmla="*/ 6 w 951"/>
                <a:gd name="T33" fmla="*/ 30 h 90"/>
                <a:gd name="T34" fmla="*/ 24 w 951"/>
                <a:gd name="T35" fmla="*/ 36 h 90"/>
                <a:gd name="T36" fmla="*/ 54 w 951"/>
                <a:gd name="T37" fmla="*/ 42 h 90"/>
                <a:gd name="T38" fmla="*/ 102 w 951"/>
                <a:gd name="T39" fmla="*/ 54 h 90"/>
                <a:gd name="T40" fmla="*/ 168 w 951"/>
                <a:gd name="T41" fmla="*/ 60 h 90"/>
                <a:gd name="T42" fmla="*/ 251 w 951"/>
                <a:gd name="T43" fmla="*/ 66 h 90"/>
                <a:gd name="T44" fmla="*/ 341 w 951"/>
                <a:gd name="T45" fmla="*/ 78 h 90"/>
                <a:gd name="T46" fmla="*/ 449 w 951"/>
                <a:gd name="T47" fmla="*/ 84 h 90"/>
                <a:gd name="T48" fmla="*/ 568 w 951"/>
                <a:gd name="T49" fmla="*/ 84 h 90"/>
                <a:gd name="T50" fmla="*/ 694 w 951"/>
                <a:gd name="T51" fmla="*/ 90 h 90"/>
                <a:gd name="T52" fmla="*/ 825 w 951"/>
                <a:gd name="T53" fmla="*/ 90 h 90"/>
                <a:gd name="T54" fmla="*/ 951 w 951"/>
                <a:gd name="T55" fmla="*/ 90 h 90"/>
                <a:gd name="T56" fmla="*/ 951 w 951"/>
                <a:gd name="T57" fmla="*/ 6 h 90"/>
                <a:gd name="T58" fmla="*/ 831 w 951"/>
                <a:gd name="T59" fmla="*/ 6 h 90"/>
                <a:gd name="T60" fmla="*/ 772 w 951"/>
                <a:gd name="T61" fmla="*/ 6 h 90"/>
                <a:gd name="T62" fmla="*/ 700 w 951"/>
                <a:gd name="T63" fmla="*/ 0 h 90"/>
                <a:gd name="T64" fmla="*/ 700 w 951"/>
                <a:gd name="T65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>
                <a:gd name="T0" fmla="*/ 102 w 102"/>
                <a:gd name="T1" fmla="*/ 0 h 155"/>
                <a:gd name="T2" fmla="*/ 0 w 102"/>
                <a:gd name="T3" fmla="*/ 12 h 155"/>
                <a:gd name="T4" fmla="*/ 30 w 102"/>
                <a:gd name="T5" fmla="*/ 72 h 155"/>
                <a:gd name="T6" fmla="*/ 30 w 102"/>
                <a:gd name="T7" fmla="*/ 155 h 155"/>
                <a:gd name="T8" fmla="*/ 72 w 102"/>
                <a:gd name="T9" fmla="*/ 155 h 155"/>
                <a:gd name="T10" fmla="*/ 72 w 102"/>
                <a:gd name="T11" fmla="*/ 66 h 155"/>
                <a:gd name="T12" fmla="*/ 102 w 102"/>
                <a:gd name="T13" fmla="*/ 0 h 155"/>
                <a:gd name="T14" fmla="*/ 102 w 102"/>
                <a:gd name="T1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>
                <a:gd name="T0" fmla="*/ 48 w 90"/>
                <a:gd name="T1" fmla="*/ 96 h 96"/>
                <a:gd name="T2" fmla="*/ 72 w 90"/>
                <a:gd name="T3" fmla="*/ 72 h 96"/>
                <a:gd name="T4" fmla="*/ 84 w 90"/>
                <a:gd name="T5" fmla="*/ 48 h 96"/>
                <a:gd name="T6" fmla="*/ 90 w 90"/>
                <a:gd name="T7" fmla="*/ 36 h 96"/>
                <a:gd name="T8" fmla="*/ 84 w 90"/>
                <a:gd name="T9" fmla="*/ 24 h 96"/>
                <a:gd name="T10" fmla="*/ 66 w 90"/>
                <a:gd name="T11" fmla="*/ 6 h 96"/>
                <a:gd name="T12" fmla="*/ 42 w 90"/>
                <a:gd name="T13" fmla="*/ 0 h 96"/>
                <a:gd name="T14" fmla="*/ 24 w 90"/>
                <a:gd name="T15" fmla="*/ 0 h 96"/>
                <a:gd name="T16" fmla="*/ 12 w 90"/>
                <a:gd name="T17" fmla="*/ 12 h 96"/>
                <a:gd name="T18" fmla="*/ 6 w 90"/>
                <a:gd name="T19" fmla="*/ 24 h 96"/>
                <a:gd name="T20" fmla="*/ 0 w 90"/>
                <a:gd name="T21" fmla="*/ 36 h 96"/>
                <a:gd name="T22" fmla="*/ 12 w 90"/>
                <a:gd name="T23" fmla="*/ 66 h 96"/>
                <a:gd name="T24" fmla="*/ 30 w 90"/>
                <a:gd name="T25" fmla="*/ 84 h 96"/>
                <a:gd name="T26" fmla="*/ 48 w 90"/>
                <a:gd name="T27" fmla="*/ 96 h 96"/>
                <a:gd name="T28" fmla="*/ 48 w 90"/>
                <a:gd name="T29" fmla="*/ 96 h 96"/>
                <a:gd name="T30" fmla="*/ 48 w 90"/>
                <a:gd name="T31" fmla="*/ 12 h 96"/>
                <a:gd name="T32" fmla="*/ 66 w 90"/>
                <a:gd name="T33" fmla="*/ 18 h 96"/>
                <a:gd name="T34" fmla="*/ 72 w 90"/>
                <a:gd name="T35" fmla="*/ 24 h 96"/>
                <a:gd name="T36" fmla="*/ 72 w 90"/>
                <a:gd name="T37" fmla="*/ 36 h 96"/>
                <a:gd name="T38" fmla="*/ 72 w 90"/>
                <a:gd name="T39" fmla="*/ 48 h 96"/>
                <a:gd name="T40" fmla="*/ 54 w 90"/>
                <a:gd name="T41" fmla="*/ 66 h 96"/>
                <a:gd name="T42" fmla="*/ 48 w 90"/>
                <a:gd name="T43" fmla="*/ 78 h 96"/>
                <a:gd name="T44" fmla="*/ 30 w 90"/>
                <a:gd name="T45" fmla="*/ 66 h 96"/>
                <a:gd name="T46" fmla="*/ 24 w 90"/>
                <a:gd name="T47" fmla="*/ 48 h 96"/>
                <a:gd name="T48" fmla="*/ 18 w 90"/>
                <a:gd name="T49" fmla="*/ 30 h 96"/>
                <a:gd name="T50" fmla="*/ 30 w 90"/>
                <a:gd name="T51" fmla="*/ 12 h 96"/>
                <a:gd name="T52" fmla="*/ 48 w 90"/>
                <a:gd name="T53" fmla="*/ 12 h 96"/>
                <a:gd name="T54" fmla="*/ 48 w 90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>
                <a:gd name="T0" fmla="*/ 0 w 90"/>
                <a:gd name="T1" fmla="*/ 90 h 108"/>
                <a:gd name="T2" fmla="*/ 12 w 90"/>
                <a:gd name="T3" fmla="*/ 102 h 108"/>
                <a:gd name="T4" fmla="*/ 24 w 90"/>
                <a:gd name="T5" fmla="*/ 108 h 108"/>
                <a:gd name="T6" fmla="*/ 54 w 90"/>
                <a:gd name="T7" fmla="*/ 108 h 108"/>
                <a:gd name="T8" fmla="*/ 78 w 90"/>
                <a:gd name="T9" fmla="*/ 96 h 108"/>
                <a:gd name="T10" fmla="*/ 90 w 90"/>
                <a:gd name="T11" fmla="*/ 72 h 108"/>
                <a:gd name="T12" fmla="*/ 84 w 90"/>
                <a:gd name="T13" fmla="*/ 42 h 108"/>
                <a:gd name="T14" fmla="*/ 66 w 90"/>
                <a:gd name="T15" fmla="*/ 24 h 108"/>
                <a:gd name="T16" fmla="*/ 54 w 90"/>
                <a:gd name="T17" fmla="*/ 12 h 108"/>
                <a:gd name="T18" fmla="*/ 48 w 90"/>
                <a:gd name="T19" fmla="*/ 6 h 108"/>
                <a:gd name="T20" fmla="*/ 48 w 90"/>
                <a:gd name="T21" fmla="*/ 6 h 108"/>
                <a:gd name="T22" fmla="*/ 48 w 90"/>
                <a:gd name="T23" fmla="*/ 0 h 108"/>
                <a:gd name="T24" fmla="*/ 24 w 90"/>
                <a:gd name="T25" fmla="*/ 24 h 108"/>
                <a:gd name="T26" fmla="*/ 6 w 90"/>
                <a:gd name="T27" fmla="*/ 48 h 108"/>
                <a:gd name="T28" fmla="*/ 0 w 90"/>
                <a:gd name="T29" fmla="*/ 66 h 108"/>
                <a:gd name="T30" fmla="*/ 0 w 90"/>
                <a:gd name="T31" fmla="*/ 90 h 108"/>
                <a:gd name="T32" fmla="*/ 0 w 90"/>
                <a:gd name="T33" fmla="*/ 90 h 108"/>
                <a:gd name="T34" fmla="*/ 12 w 90"/>
                <a:gd name="T35" fmla="*/ 66 h 108"/>
                <a:gd name="T36" fmla="*/ 18 w 90"/>
                <a:gd name="T37" fmla="*/ 48 h 108"/>
                <a:gd name="T38" fmla="*/ 30 w 90"/>
                <a:gd name="T39" fmla="*/ 36 h 108"/>
                <a:gd name="T40" fmla="*/ 42 w 90"/>
                <a:gd name="T41" fmla="*/ 24 h 108"/>
                <a:gd name="T42" fmla="*/ 48 w 90"/>
                <a:gd name="T43" fmla="*/ 18 h 108"/>
                <a:gd name="T44" fmla="*/ 66 w 90"/>
                <a:gd name="T45" fmla="*/ 30 h 108"/>
                <a:gd name="T46" fmla="*/ 72 w 90"/>
                <a:gd name="T47" fmla="*/ 48 h 108"/>
                <a:gd name="T48" fmla="*/ 78 w 90"/>
                <a:gd name="T49" fmla="*/ 72 h 108"/>
                <a:gd name="T50" fmla="*/ 78 w 90"/>
                <a:gd name="T51" fmla="*/ 84 h 108"/>
                <a:gd name="T52" fmla="*/ 66 w 90"/>
                <a:gd name="T53" fmla="*/ 96 h 108"/>
                <a:gd name="T54" fmla="*/ 42 w 90"/>
                <a:gd name="T55" fmla="*/ 102 h 108"/>
                <a:gd name="T56" fmla="*/ 30 w 90"/>
                <a:gd name="T57" fmla="*/ 96 h 108"/>
                <a:gd name="T58" fmla="*/ 18 w 90"/>
                <a:gd name="T59" fmla="*/ 90 h 108"/>
                <a:gd name="T60" fmla="*/ 12 w 90"/>
                <a:gd name="T61" fmla="*/ 78 h 108"/>
                <a:gd name="T62" fmla="*/ 12 w 90"/>
                <a:gd name="T63" fmla="*/ 66 h 108"/>
                <a:gd name="T64" fmla="*/ 12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3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>
                <a:gd name="T0" fmla="*/ 102 w 102"/>
                <a:gd name="T1" fmla="*/ 0 h 156"/>
                <a:gd name="T2" fmla="*/ 0 w 102"/>
                <a:gd name="T3" fmla="*/ 6 h 156"/>
                <a:gd name="T4" fmla="*/ 30 w 102"/>
                <a:gd name="T5" fmla="*/ 72 h 156"/>
                <a:gd name="T6" fmla="*/ 30 w 102"/>
                <a:gd name="T7" fmla="*/ 156 h 156"/>
                <a:gd name="T8" fmla="*/ 72 w 102"/>
                <a:gd name="T9" fmla="*/ 156 h 156"/>
                <a:gd name="T10" fmla="*/ 72 w 102"/>
                <a:gd name="T11" fmla="*/ 66 h 156"/>
                <a:gd name="T12" fmla="*/ 102 w 102"/>
                <a:gd name="T13" fmla="*/ 0 h 156"/>
                <a:gd name="T14" fmla="*/ 102 w 102"/>
                <a:gd name="T15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>
                <a:gd name="T0" fmla="*/ 42 w 84"/>
                <a:gd name="T1" fmla="*/ 96 h 96"/>
                <a:gd name="T2" fmla="*/ 66 w 84"/>
                <a:gd name="T3" fmla="*/ 78 h 96"/>
                <a:gd name="T4" fmla="*/ 84 w 84"/>
                <a:gd name="T5" fmla="*/ 54 h 96"/>
                <a:gd name="T6" fmla="*/ 84 w 84"/>
                <a:gd name="T7" fmla="*/ 30 h 96"/>
                <a:gd name="T8" fmla="*/ 66 w 84"/>
                <a:gd name="T9" fmla="*/ 6 h 96"/>
                <a:gd name="T10" fmla="*/ 42 w 84"/>
                <a:gd name="T11" fmla="*/ 0 h 96"/>
                <a:gd name="T12" fmla="*/ 24 w 84"/>
                <a:gd name="T13" fmla="*/ 6 h 96"/>
                <a:gd name="T14" fmla="*/ 12 w 84"/>
                <a:gd name="T15" fmla="*/ 18 h 96"/>
                <a:gd name="T16" fmla="*/ 6 w 84"/>
                <a:gd name="T17" fmla="*/ 30 h 96"/>
                <a:gd name="T18" fmla="*/ 0 w 84"/>
                <a:gd name="T19" fmla="*/ 42 h 96"/>
                <a:gd name="T20" fmla="*/ 12 w 84"/>
                <a:gd name="T21" fmla="*/ 66 h 96"/>
                <a:gd name="T22" fmla="*/ 30 w 84"/>
                <a:gd name="T23" fmla="*/ 84 h 96"/>
                <a:gd name="T24" fmla="*/ 42 w 84"/>
                <a:gd name="T25" fmla="*/ 96 h 96"/>
                <a:gd name="T26" fmla="*/ 42 w 84"/>
                <a:gd name="T27" fmla="*/ 96 h 96"/>
                <a:gd name="T28" fmla="*/ 48 w 84"/>
                <a:gd name="T29" fmla="*/ 12 h 96"/>
                <a:gd name="T30" fmla="*/ 66 w 84"/>
                <a:gd name="T31" fmla="*/ 18 h 96"/>
                <a:gd name="T32" fmla="*/ 72 w 84"/>
                <a:gd name="T33" fmla="*/ 30 h 96"/>
                <a:gd name="T34" fmla="*/ 72 w 84"/>
                <a:gd name="T35" fmla="*/ 42 h 96"/>
                <a:gd name="T36" fmla="*/ 66 w 84"/>
                <a:gd name="T37" fmla="*/ 54 h 96"/>
                <a:gd name="T38" fmla="*/ 54 w 84"/>
                <a:gd name="T39" fmla="*/ 72 h 96"/>
                <a:gd name="T40" fmla="*/ 42 w 84"/>
                <a:gd name="T41" fmla="*/ 84 h 96"/>
                <a:gd name="T42" fmla="*/ 42 w 84"/>
                <a:gd name="T43" fmla="*/ 84 h 96"/>
                <a:gd name="T44" fmla="*/ 30 w 84"/>
                <a:gd name="T45" fmla="*/ 72 h 96"/>
                <a:gd name="T46" fmla="*/ 18 w 84"/>
                <a:gd name="T47" fmla="*/ 54 h 96"/>
                <a:gd name="T48" fmla="*/ 18 w 84"/>
                <a:gd name="T49" fmla="*/ 30 h 96"/>
                <a:gd name="T50" fmla="*/ 30 w 84"/>
                <a:gd name="T51" fmla="*/ 18 h 96"/>
                <a:gd name="T52" fmla="*/ 48 w 84"/>
                <a:gd name="T53" fmla="*/ 12 h 96"/>
                <a:gd name="T54" fmla="*/ 48 w 84"/>
                <a:gd name="T55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>
                <a:gd name="T0" fmla="*/ 6 w 90"/>
                <a:gd name="T1" fmla="*/ 90 h 108"/>
                <a:gd name="T2" fmla="*/ 18 w 90"/>
                <a:gd name="T3" fmla="*/ 102 h 108"/>
                <a:gd name="T4" fmla="*/ 30 w 90"/>
                <a:gd name="T5" fmla="*/ 108 h 108"/>
                <a:gd name="T6" fmla="*/ 60 w 90"/>
                <a:gd name="T7" fmla="*/ 108 h 108"/>
                <a:gd name="T8" fmla="*/ 84 w 90"/>
                <a:gd name="T9" fmla="*/ 96 h 108"/>
                <a:gd name="T10" fmla="*/ 90 w 90"/>
                <a:gd name="T11" fmla="*/ 84 h 108"/>
                <a:gd name="T12" fmla="*/ 90 w 90"/>
                <a:gd name="T13" fmla="*/ 66 h 108"/>
                <a:gd name="T14" fmla="*/ 84 w 90"/>
                <a:gd name="T15" fmla="*/ 36 h 108"/>
                <a:gd name="T16" fmla="*/ 72 w 90"/>
                <a:gd name="T17" fmla="*/ 18 h 108"/>
                <a:gd name="T18" fmla="*/ 60 w 90"/>
                <a:gd name="T19" fmla="*/ 6 h 108"/>
                <a:gd name="T20" fmla="*/ 54 w 90"/>
                <a:gd name="T21" fmla="*/ 0 h 108"/>
                <a:gd name="T22" fmla="*/ 54 w 90"/>
                <a:gd name="T23" fmla="*/ 0 h 108"/>
                <a:gd name="T24" fmla="*/ 48 w 90"/>
                <a:gd name="T25" fmla="*/ 0 h 108"/>
                <a:gd name="T26" fmla="*/ 24 w 90"/>
                <a:gd name="T27" fmla="*/ 24 h 108"/>
                <a:gd name="T28" fmla="*/ 12 w 90"/>
                <a:gd name="T29" fmla="*/ 48 h 108"/>
                <a:gd name="T30" fmla="*/ 0 w 90"/>
                <a:gd name="T31" fmla="*/ 66 h 108"/>
                <a:gd name="T32" fmla="*/ 6 w 90"/>
                <a:gd name="T33" fmla="*/ 90 h 108"/>
                <a:gd name="T34" fmla="*/ 6 w 90"/>
                <a:gd name="T35" fmla="*/ 90 h 108"/>
                <a:gd name="T36" fmla="*/ 18 w 90"/>
                <a:gd name="T37" fmla="*/ 66 h 108"/>
                <a:gd name="T38" fmla="*/ 24 w 90"/>
                <a:gd name="T39" fmla="*/ 48 h 108"/>
                <a:gd name="T40" fmla="*/ 36 w 90"/>
                <a:gd name="T41" fmla="*/ 30 h 108"/>
                <a:gd name="T42" fmla="*/ 42 w 90"/>
                <a:gd name="T43" fmla="*/ 18 h 108"/>
                <a:gd name="T44" fmla="*/ 48 w 90"/>
                <a:gd name="T45" fmla="*/ 12 h 108"/>
                <a:gd name="T46" fmla="*/ 78 w 90"/>
                <a:gd name="T47" fmla="*/ 42 h 108"/>
                <a:gd name="T48" fmla="*/ 84 w 90"/>
                <a:gd name="T49" fmla="*/ 66 h 108"/>
                <a:gd name="T50" fmla="*/ 66 w 90"/>
                <a:gd name="T51" fmla="*/ 90 h 108"/>
                <a:gd name="T52" fmla="*/ 54 w 90"/>
                <a:gd name="T53" fmla="*/ 96 h 108"/>
                <a:gd name="T54" fmla="*/ 42 w 90"/>
                <a:gd name="T55" fmla="*/ 96 h 108"/>
                <a:gd name="T56" fmla="*/ 30 w 90"/>
                <a:gd name="T57" fmla="*/ 96 h 108"/>
                <a:gd name="T58" fmla="*/ 24 w 90"/>
                <a:gd name="T59" fmla="*/ 84 h 108"/>
                <a:gd name="T60" fmla="*/ 18 w 90"/>
                <a:gd name="T61" fmla="*/ 78 h 108"/>
                <a:gd name="T62" fmla="*/ 18 w 90"/>
                <a:gd name="T63" fmla="*/ 66 h 108"/>
                <a:gd name="T64" fmla="*/ 18 w 90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>
                <a:gd name="T0" fmla="*/ 30 w 66"/>
                <a:gd name="T1" fmla="*/ 96 h 96"/>
                <a:gd name="T2" fmla="*/ 54 w 66"/>
                <a:gd name="T3" fmla="*/ 72 h 96"/>
                <a:gd name="T4" fmla="*/ 66 w 66"/>
                <a:gd name="T5" fmla="*/ 48 h 96"/>
                <a:gd name="T6" fmla="*/ 66 w 66"/>
                <a:gd name="T7" fmla="*/ 24 h 96"/>
                <a:gd name="T8" fmla="*/ 54 w 66"/>
                <a:gd name="T9" fmla="*/ 6 h 96"/>
                <a:gd name="T10" fmla="*/ 30 w 66"/>
                <a:gd name="T11" fmla="*/ 0 h 96"/>
                <a:gd name="T12" fmla="*/ 18 w 66"/>
                <a:gd name="T13" fmla="*/ 0 h 96"/>
                <a:gd name="T14" fmla="*/ 6 w 66"/>
                <a:gd name="T15" fmla="*/ 12 h 96"/>
                <a:gd name="T16" fmla="*/ 0 w 66"/>
                <a:gd name="T17" fmla="*/ 36 h 96"/>
                <a:gd name="T18" fmla="*/ 6 w 66"/>
                <a:gd name="T19" fmla="*/ 60 h 96"/>
                <a:gd name="T20" fmla="*/ 18 w 66"/>
                <a:gd name="T21" fmla="*/ 84 h 96"/>
                <a:gd name="T22" fmla="*/ 30 w 66"/>
                <a:gd name="T23" fmla="*/ 96 h 96"/>
                <a:gd name="T24" fmla="*/ 30 w 66"/>
                <a:gd name="T25" fmla="*/ 96 h 96"/>
                <a:gd name="T26" fmla="*/ 30 w 66"/>
                <a:gd name="T27" fmla="*/ 12 h 96"/>
                <a:gd name="T28" fmla="*/ 48 w 66"/>
                <a:gd name="T29" fmla="*/ 18 h 96"/>
                <a:gd name="T30" fmla="*/ 54 w 66"/>
                <a:gd name="T31" fmla="*/ 24 h 96"/>
                <a:gd name="T32" fmla="*/ 54 w 66"/>
                <a:gd name="T33" fmla="*/ 36 h 96"/>
                <a:gd name="T34" fmla="*/ 48 w 66"/>
                <a:gd name="T35" fmla="*/ 48 h 96"/>
                <a:gd name="T36" fmla="*/ 36 w 66"/>
                <a:gd name="T37" fmla="*/ 66 h 96"/>
                <a:gd name="T38" fmla="*/ 30 w 66"/>
                <a:gd name="T39" fmla="*/ 78 h 96"/>
                <a:gd name="T40" fmla="*/ 18 w 66"/>
                <a:gd name="T41" fmla="*/ 66 h 96"/>
                <a:gd name="T42" fmla="*/ 12 w 66"/>
                <a:gd name="T43" fmla="*/ 48 h 96"/>
                <a:gd name="T44" fmla="*/ 6 w 66"/>
                <a:gd name="T45" fmla="*/ 30 h 96"/>
                <a:gd name="T46" fmla="*/ 18 w 66"/>
                <a:gd name="T47" fmla="*/ 12 h 96"/>
                <a:gd name="T48" fmla="*/ 30 w 66"/>
                <a:gd name="T49" fmla="*/ 12 h 96"/>
                <a:gd name="T50" fmla="*/ 30 w 66"/>
                <a:gd name="T51" fmla="*/ 1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>
                <a:gd name="T0" fmla="*/ 2577 w 2594"/>
                <a:gd name="T1" fmla="*/ 0 h 444"/>
                <a:gd name="T2" fmla="*/ 2594 w 2594"/>
                <a:gd name="T3" fmla="*/ 72 h 444"/>
                <a:gd name="T4" fmla="*/ 6 w 2594"/>
                <a:gd name="T5" fmla="*/ 444 h 444"/>
                <a:gd name="T6" fmla="*/ 0 w 2594"/>
                <a:gd name="T7" fmla="*/ 396 h 444"/>
                <a:gd name="T8" fmla="*/ 1225 w 2594"/>
                <a:gd name="T9" fmla="*/ 96 h 444"/>
                <a:gd name="T10" fmla="*/ 1351 w 2594"/>
                <a:gd name="T11" fmla="*/ 78 h 444"/>
                <a:gd name="T12" fmla="*/ 2577 w 2594"/>
                <a:gd name="T13" fmla="*/ 0 h 444"/>
                <a:gd name="T14" fmla="*/ 2577 w 2594"/>
                <a:gd name="T15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>
                <a:gd name="T0" fmla="*/ 36 w 84"/>
                <a:gd name="T1" fmla="*/ 95 h 95"/>
                <a:gd name="T2" fmla="*/ 60 w 84"/>
                <a:gd name="T3" fmla="*/ 77 h 95"/>
                <a:gd name="T4" fmla="*/ 78 w 84"/>
                <a:gd name="T5" fmla="*/ 53 h 95"/>
                <a:gd name="T6" fmla="*/ 84 w 84"/>
                <a:gd name="T7" fmla="*/ 42 h 95"/>
                <a:gd name="T8" fmla="*/ 84 w 84"/>
                <a:gd name="T9" fmla="*/ 30 h 95"/>
                <a:gd name="T10" fmla="*/ 72 w 84"/>
                <a:gd name="T11" fmla="*/ 6 h 95"/>
                <a:gd name="T12" fmla="*/ 42 w 84"/>
                <a:gd name="T13" fmla="*/ 0 h 95"/>
                <a:gd name="T14" fmla="*/ 30 w 84"/>
                <a:gd name="T15" fmla="*/ 0 h 95"/>
                <a:gd name="T16" fmla="*/ 12 w 84"/>
                <a:gd name="T17" fmla="*/ 12 h 95"/>
                <a:gd name="T18" fmla="*/ 0 w 84"/>
                <a:gd name="T19" fmla="*/ 24 h 95"/>
                <a:gd name="T20" fmla="*/ 0 w 84"/>
                <a:gd name="T21" fmla="*/ 36 h 95"/>
                <a:gd name="T22" fmla="*/ 6 w 84"/>
                <a:gd name="T23" fmla="*/ 59 h 95"/>
                <a:gd name="T24" fmla="*/ 24 w 84"/>
                <a:gd name="T25" fmla="*/ 83 h 95"/>
                <a:gd name="T26" fmla="*/ 36 w 84"/>
                <a:gd name="T27" fmla="*/ 95 h 95"/>
                <a:gd name="T28" fmla="*/ 36 w 84"/>
                <a:gd name="T29" fmla="*/ 95 h 95"/>
                <a:gd name="T30" fmla="*/ 48 w 84"/>
                <a:gd name="T31" fmla="*/ 12 h 95"/>
                <a:gd name="T32" fmla="*/ 66 w 84"/>
                <a:gd name="T33" fmla="*/ 18 h 95"/>
                <a:gd name="T34" fmla="*/ 72 w 84"/>
                <a:gd name="T35" fmla="*/ 30 h 95"/>
                <a:gd name="T36" fmla="*/ 72 w 84"/>
                <a:gd name="T37" fmla="*/ 42 h 95"/>
                <a:gd name="T38" fmla="*/ 66 w 84"/>
                <a:gd name="T39" fmla="*/ 53 h 95"/>
                <a:gd name="T40" fmla="*/ 48 w 84"/>
                <a:gd name="T41" fmla="*/ 71 h 95"/>
                <a:gd name="T42" fmla="*/ 42 w 84"/>
                <a:gd name="T43" fmla="*/ 77 h 95"/>
                <a:gd name="T44" fmla="*/ 36 w 84"/>
                <a:gd name="T45" fmla="*/ 77 h 95"/>
                <a:gd name="T46" fmla="*/ 24 w 84"/>
                <a:gd name="T47" fmla="*/ 65 h 95"/>
                <a:gd name="T48" fmla="*/ 18 w 84"/>
                <a:gd name="T49" fmla="*/ 48 h 95"/>
                <a:gd name="T50" fmla="*/ 18 w 84"/>
                <a:gd name="T51" fmla="*/ 30 h 95"/>
                <a:gd name="T52" fmla="*/ 30 w 84"/>
                <a:gd name="T53" fmla="*/ 12 h 95"/>
                <a:gd name="T54" fmla="*/ 48 w 84"/>
                <a:gd name="T55" fmla="*/ 12 h 95"/>
                <a:gd name="T56" fmla="*/ 48 w 84"/>
                <a:gd name="T57" fmla="*/ 1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>
                <a:gd name="T0" fmla="*/ 12 w 90"/>
                <a:gd name="T1" fmla="*/ 96 h 108"/>
                <a:gd name="T2" fmla="*/ 24 w 90"/>
                <a:gd name="T3" fmla="*/ 108 h 108"/>
                <a:gd name="T4" fmla="*/ 42 w 90"/>
                <a:gd name="T5" fmla="*/ 108 h 108"/>
                <a:gd name="T6" fmla="*/ 66 w 90"/>
                <a:gd name="T7" fmla="*/ 102 h 108"/>
                <a:gd name="T8" fmla="*/ 84 w 90"/>
                <a:gd name="T9" fmla="*/ 78 h 108"/>
                <a:gd name="T10" fmla="*/ 90 w 90"/>
                <a:gd name="T11" fmla="*/ 66 h 108"/>
                <a:gd name="T12" fmla="*/ 84 w 90"/>
                <a:gd name="T13" fmla="*/ 48 h 108"/>
                <a:gd name="T14" fmla="*/ 66 w 90"/>
                <a:gd name="T15" fmla="*/ 24 h 108"/>
                <a:gd name="T16" fmla="*/ 48 w 90"/>
                <a:gd name="T17" fmla="*/ 12 h 108"/>
                <a:gd name="T18" fmla="*/ 36 w 90"/>
                <a:gd name="T19" fmla="*/ 0 h 108"/>
                <a:gd name="T20" fmla="*/ 30 w 90"/>
                <a:gd name="T21" fmla="*/ 0 h 108"/>
                <a:gd name="T22" fmla="*/ 30 w 90"/>
                <a:gd name="T23" fmla="*/ 0 h 108"/>
                <a:gd name="T24" fmla="*/ 24 w 90"/>
                <a:gd name="T25" fmla="*/ 0 h 108"/>
                <a:gd name="T26" fmla="*/ 12 w 90"/>
                <a:gd name="T27" fmla="*/ 30 h 108"/>
                <a:gd name="T28" fmla="*/ 0 w 90"/>
                <a:gd name="T29" fmla="*/ 54 h 108"/>
                <a:gd name="T30" fmla="*/ 0 w 90"/>
                <a:gd name="T31" fmla="*/ 78 h 108"/>
                <a:gd name="T32" fmla="*/ 12 w 90"/>
                <a:gd name="T33" fmla="*/ 96 h 108"/>
                <a:gd name="T34" fmla="*/ 12 w 90"/>
                <a:gd name="T35" fmla="*/ 96 h 108"/>
                <a:gd name="T36" fmla="*/ 12 w 90"/>
                <a:gd name="T37" fmla="*/ 72 h 108"/>
                <a:gd name="T38" fmla="*/ 18 w 90"/>
                <a:gd name="T39" fmla="*/ 54 h 108"/>
                <a:gd name="T40" fmla="*/ 24 w 90"/>
                <a:gd name="T41" fmla="*/ 36 h 108"/>
                <a:gd name="T42" fmla="*/ 30 w 90"/>
                <a:gd name="T43" fmla="*/ 18 h 108"/>
                <a:gd name="T44" fmla="*/ 30 w 90"/>
                <a:gd name="T45" fmla="*/ 12 h 108"/>
                <a:gd name="T46" fmla="*/ 48 w 90"/>
                <a:gd name="T47" fmla="*/ 24 h 108"/>
                <a:gd name="T48" fmla="*/ 66 w 90"/>
                <a:gd name="T49" fmla="*/ 36 h 108"/>
                <a:gd name="T50" fmla="*/ 78 w 90"/>
                <a:gd name="T51" fmla="*/ 54 h 108"/>
                <a:gd name="T52" fmla="*/ 78 w 90"/>
                <a:gd name="T53" fmla="*/ 72 h 108"/>
                <a:gd name="T54" fmla="*/ 72 w 90"/>
                <a:gd name="T55" fmla="*/ 84 h 108"/>
                <a:gd name="T56" fmla="*/ 48 w 90"/>
                <a:gd name="T57" fmla="*/ 96 h 108"/>
                <a:gd name="T58" fmla="*/ 36 w 90"/>
                <a:gd name="T59" fmla="*/ 96 h 108"/>
                <a:gd name="T60" fmla="*/ 24 w 90"/>
                <a:gd name="T61" fmla="*/ 90 h 108"/>
                <a:gd name="T62" fmla="*/ 18 w 90"/>
                <a:gd name="T63" fmla="*/ 84 h 108"/>
                <a:gd name="T64" fmla="*/ 12 w 90"/>
                <a:gd name="T65" fmla="*/ 72 h 108"/>
                <a:gd name="T66" fmla="*/ 12 w 90"/>
                <a:gd name="T67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>
                <a:gd name="T0" fmla="*/ 71 w 71"/>
                <a:gd name="T1" fmla="*/ 90 h 90"/>
                <a:gd name="T2" fmla="*/ 71 w 71"/>
                <a:gd name="T3" fmla="*/ 60 h 90"/>
                <a:gd name="T4" fmla="*/ 71 w 71"/>
                <a:gd name="T5" fmla="*/ 36 h 90"/>
                <a:gd name="T6" fmla="*/ 60 w 71"/>
                <a:gd name="T7" fmla="*/ 12 h 90"/>
                <a:gd name="T8" fmla="*/ 36 w 71"/>
                <a:gd name="T9" fmla="*/ 0 h 90"/>
                <a:gd name="T10" fmla="*/ 12 w 71"/>
                <a:gd name="T11" fmla="*/ 12 h 90"/>
                <a:gd name="T12" fmla="*/ 0 w 71"/>
                <a:gd name="T13" fmla="*/ 36 h 90"/>
                <a:gd name="T14" fmla="*/ 6 w 71"/>
                <a:gd name="T15" fmla="*/ 60 h 90"/>
                <a:gd name="T16" fmla="*/ 30 w 71"/>
                <a:gd name="T17" fmla="*/ 78 h 90"/>
                <a:gd name="T18" fmla="*/ 54 w 71"/>
                <a:gd name="T19" fmla="*/ 90 h 90"/>
                <a:gd name="T20" fmla="*/ 71 w 71"/>
                <a:gd name="T21" fmla="*/ 90 h 90"/>
                <a:gd name="T22" fmla="*/ 71 w 71"/>
                <a:gd name="T23" fmla="*/ 90 h 90"/>
                <a:gd name="T24" fmla="*/ 24 w 71"/>
                <a:gd name="T25" fmla="*/ 18 h 90"/>
                <a:gd name="T26" fmla="*/ 42 w 71"/>
                <a:gd name="T27" fmla="*/ 18 h 90"/>
                <a:gd name="T28" fmla="*/ 54 w 71"/>
                <a:gd name="T29" fmla="*/ 18 h 90"/>
                <a:gd name="T30" fmla="*/ 60 w 71"/>
                <a:gd name="T31" fmla="*/ 42 h 90"/>
                <a:gd name="T32" fmla="*/ 60 w 71"/>
                <a:gd name="T33" fmla="*/ 66 h 90"/>
                <a:gd name="T34" fmla="*/ 60 w 71"/>
                <a:gd name="T35" fmla="*/ 72 h 90"/>
                <a:gd name="T36" fmla="*/ 60 w 71"/>
                <a:gd name="T37" fmla="*/ 78 h 90"/>
                <a:gd name="T38" fmla="*/ 42 w 71"/>
                <a:gd name="T39" fmla="*/ 72 h 90"/>
                <a:gd name="T40" fmla="*/ 24 w 71"/>
                <a:gd name="T41" fmla="*/ 66 h 90"/>
                <a:gd name="T42" fmla="*/ 12 w 71"/>
                <a:gd name="T43" fmla="*/ 48 h 90"/>
                <a:gd name="T44" fmla="*/ 12 w 71"/>
                <a:gd name="T45" fmla="*/ 30 h 90"/>
                <a:gd name="T46" fmla="*/ 24 w 71"/>
                <a:gd name="T47" fmla="*/ 18 h 90"/>
                <a:gd name="T48" fmla="*/ 24 w 71"/>
                <a:gd name="T49" fmla="*/ 18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4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5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>
                <a:gd name="T0" fmla="*/ 66 w 90"/>
                <a:gd name="T1" fmla="*/ 96 h 96"/>
                <a:gd name="T2" fmla="*/ 78 w 90"/>
                <a:gd name="T3" fmla="*/ 66 h 96"/>
                <a:gd name="T4" fmla="*/ 90 w 90"/>
                <a:gd name="T5" fmla="*/ 42 h 96"/>
                <a:gd name="T6" fmla="*/ 78 w 90"/>
                <a:gd name="T7" fmla="*/ 18 h 96"/>
                <a:gd name="T8" fmla="*/ 60 w 90"/>
                <a:gd name="T9" fmla="*/ 0 h 96"/>
                <a:gd name="T10" fmla="*/ 30 w 90"/>
                <a:gd name="T11" fmla="*/ 6 h 96"/>
                <a:gd name="T12" fmla="*/ 18 w 90"/>
                <a:gd name="T13" fmla="*/ 18 h 96"/>
                <a:gd name="T14" fmla="*/ 6 w 90"/>
                <a:gd name="T15" fmla="*/ 30 h 96"/>
                <a:gd name="T16" fmla="*/ 0 w 90"/>
                <a:gd name="T17" fmla="*/ 42 h 96"/>
                <a:gd name="T18" fmla="*/ 6 w 90"/>
                <a:gd name="T19" fmla="*/ 60 h 96"/>
                <a:gd name="T20" fmla="*/ 24 w 90"/>
                <a:gd name="T21" fmla="*/ 78 h 96"/>
                <a:gd name="T22" fmla="*/ 48 w 90"/>
                <a:gd name="T23" fmla="*/ 90 h 96"/>
                <a:gd name="T24" fmla="*/ 66 w 90"/>
                <a:gd name="T25" fmla="*/ 96 h 96"/>
                <a:gd name="T26" fmla="*/ 66 w 90"/>
                <a:gd name="T27" fmla="*/ 96 h 96"/>
                <a:gd name="T28" fmla="*/ 42 w 90"/>
                <a:gd name="T29" fmla="*/ 18 h 96"/>
                <a:gd name="T30" fmla="*/ 60 w 90"/>
                <a:gd name="T31" fmla="*/ 18 h 96"/>
                <a:gd name="T32" fmla="*/ 72 w 90"/>
                <a:gd name="T33" fmla="*/ 24 h 96"/>
                <a:gd name="T34" fmla="*/ 72 w 90"/>
                <a:gd name="T35" fmla="*/ 36 h 96"/>
                <a:gd name="T36" fmla="*/ 72 w 90"/>
                <a:gd name="T37" fmla="*/ 48 h 96"/>
                <a:gd name="T38" fmla="*/ 66 w 90"/>
                <a:gd name="T39" fmla="*/ 72 h 96"/>
                <a:gd name="T40" fmla="*/ 60 w 90"/>
                <a:gd name="T41" fmla="*/ 78 h 96"/>
                <a:gd name="T42" fmla="*/ 60 w 90"/>
                <a:gd name="T43" fmla="*/ 84 h 96"/>
                <a:gd name="T44" fmla="*/ 42 w 90"/>
                <a:gd name="T45" fmla="*/ 72 h 96"/>
                <a:gd name="T46" fmla="*/ 30 w 90"/>
                <a:gd name="T47" fmla="*/ 66 h 96"/>
                <a:gd name="T48" fmla="*/ 18 w 90"/>
                <a:gd name="T49" fmla="*/ 42 h 96"/>
                <a:gd name="T50" fmla="*/ 24 w 90"/>
                <a:gd name="T51" fmla="*/ 30 h 96"/>
                <a:gd name="T52" fmla="*/ 42 w 90"/>
                <a:gd name="T53" fmla="*/ 18 h 96"/>
                <a:gd name="T54" fmla="*/ 42 w 90"/>
                <a:gd name="T55" fmla="*/ 1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5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>
                <a:gd name="T0" fmla="*/ 0 w 72"/>
                <a:gd name="T1" fmla="*/ 90 h 108"/>
                <a:gd name="T2" fmla="*/ 12 w 72"/>
                <a:gd name="T3" fmla="*/ 102 h 108"/>
                <a:gd name="T4" fmla="*/ 24 w 72"/>
                <a:gd name="T5" fmla="*/ 108 h 108"/>
                <a:gd name="T6" fmla="*/ 48 w 72"/>
                <a:gd name="T7" fmla="*/ 108 h 108"/>
                <a:gd name="T8" fmla="*/ 66 w 72"/>
                <a:gd name="T9" fmla="*/ 96 h 108"/>
                <a:gd name="T10" fmla="*/ 72 w 72"/>
                <a:gd name="T11" fmla="*/ 66 h 108"/>
                <a:gd name="T12" fmla="*/ 66 w 72"/>
                <a:gd name="T13" fmla="*/ 42 h 108"/>
                <a:gd name="T14" fmla="*/ 60 w 72"/>
                <a:gd name="T15" fmla="*/ 18 h 108"/>
                <a:gd name="T16" fmla="*/ 48 w 72"/>
                <a:gd name="T17" fmla="*/ 6 h 108"/>
                <a:gd name="T18" fmla="*/ 42 w 72"/>
                <a:gd name="T19" fmla="*/ 0 h 108"/>
                <a:gd name="T20" fmla="*/ 42 w 72"/>
                <a:gd name="T21" fmla="*/ 0 h 108"/>
                <a:gd name="T22" fmla="*/ 36 w 72"/>
                <a:gd name="T23" fmla="*/ 0 h 108"/>
                <a:gd name="T24" fmla="*/ 18 w 72"/>
                <a:gd name="T25" fmla="*/ 24 h 108"/>
                <a:gd name="T26" fmla="*/ 6 w 72"/>
                <a:gd name="T27" fmla="*/ 48 h 108"/>
                <a:gd name="T28" fmla="*/ 0 w 72"/>
                <a:gd name="T29" fmla="*/ 66 h 108"/>
                <a:gd name="T30" fmla="*/ 0 w 72"/>
                <a:gd name="T31" fmla="*/ 90 h 108"/>
                <a:gd name="T32" fmla="*/ 0 w 72"/>
                <a:gd name="T33" fmla="*/ 90 h 108"/>
                <a:gd name="T34" fmla="*/ 12 w 72"/>
                <a:gd name="T35" fmla="*/ 66 h 108"/>
                <a:gd name="T36" fmla="*/ 18 w 72"/>
                <a:gd name="T37" fmla="*/ 48 h 108"/>
                <a:gd name="T38" fmla="*/ 24 w 72"/>
                <a:gd name="T39" fmla="*/ 36 h 108"/>
                <a:gd name="T40" fmla="*/ 30 w 72"/>
                <a:gd name="T41" fmla="*/ 24 h 108"/>
                <a:gd name="T42" fmla="*/ 36 w 72"/>
                <a:gd name="T43" fmla="*/ 18 h 108"/>
                <a:gd name="T44" fmla="*/ 54 w 72"/>
                <a:gd name="T45" fmla="*/ 30 h 108"/>
                <a:gd name="T46" fmla="*/ 60 w 72"/>
                <a:gd name="T47" fmla="*/ 48 h 108"/>
                <a:gd name="T48" fmla="*/ 66 w 72"/>
                <a:gd name="T49" fmla="*/ 72 h 108"/>
                <a:gd name="T50" fmla="*/ 66 w 72"/>
                <a:gd name="T51" fmla="*/ 84 h 108"/>
                <a:gd name="T52" fmla="*/ 54 w 72"/>
                <a:gd name="T53" fmla="*/ 96 h 108"/>
                <a:gd name="T54" fmla="*/ 30 w 72"/>
                <a:gd name="T55" fmla="*/ 102 h 108"/>
                <a:gd name="T56" fmla="*/ 24 w 72"/>
                <a:gd name="T57" fmla="*/ 96 h 108"/>
                <a:gd name="T58" fmla="*/ 12 w 72"/>
                <a:gd name="T59" fmla="*/ 90 h 108"/>
                <a:gd name="T60" fmla="*/ 12 w 72"/>
                <a:gd name="T61" fmla="*/ 78 h 108"/>
                <a:gd name="T62" fmla="*/ 12 w 72"/>
                <a:gd name="T63" fmla="*/ 66 h 108"/>
                <a:gd name="T64" fmla="*/ 12 w 72"/>
                <a:gd name="T65" fmla="*/ 6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5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5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5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5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>
                <a:gd name="T0" fmla="*/ 252 w 252"/>
                <a:gd name="T1" fmla="*/ 1576 h 1576"/>
                <a:gd name="T2" fmla="*/ 12 w 252"/>
                <a:gd name="T3" fmla="*/ 84 h 1576"/>
                <a:gd name="T4" fmla="*/ 12 w 252"/>
                <a:gd name="T5" fmla="*/ 60 h 1576"/>
                <a:gd name="T6" fmla="*/ 0 w 252"/>
                <a:gd name="T7" fmla="*/ 12 h 1576"/>
                <a:gd name="T8" fmla="*/ 72 w 252"/>
                <a:gd name="T9" fmla="*/ 0 h 1576"/>
                <a:gd name="T10" fmla="*/ 72 w 252"/>
                <a:gd name="T11" fmla="*/ 0 h 1576"/>
                <a:gd name="T12" fmla="*/ 78 w 252"/>
                <a:gd name="T13" fmla="*/ 48 h 1576"/>
                <a:gd name="T14" fmla="*/ 88 w 252"/>
                <a:gd name="T15" fmla="*/ 66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  <p:sp>
          <p:nvSpPr>
            <p:cNvPr id="515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>
                <a:gd name="T0" fmla="*/ 161 w 316"/>
                <a:gd name="T1" fmla="*/ 0 h 138"/>
                <a:gd name="T2" fmla="*/ 227 w 316"/>
                <a:gd name="T3" fmla="*/ 6 h 138"/>
                <a:gd name="T4" fmla="*/ 275 w 316"/>
                <a:gd name="T5" fmla="*/ 36 h 138"/>
                <a:gd name="T6" fmla="*/ 304 w 316"/>
                <a:gd name="T7" fmla="*/ 78 h 138"/>
                <a:gd name="T8" fmla="*/ 316 w 316"/>
                <a:gd name="T9" fmla="*/ 138 h 138"/>
                <a:gd name="T10" fmla="*/ 0 w 316"/>
                <a:gd name="T11" fmla="*/ 138 h 138"/>
                <a:gd name="T12" fmla="*/ 11 w 316"/>
                <a:gd name="T13" fmla="*/ 78 h 138"/>
                <a:gd name="T14" fmla="*/ 47 w 316"/>
                <a:gd name="T15" fmla="*/ 36 h 138"/>
                <a:gd name="T16" fmla="*/ 95 w 316"/>
                <a:gd name="T17" fmla="*/ 6 h 138"/>
                <a:gd name="T18" fmla="*/ 161 w 316"/>
                <a:gd name="T19" fmla="*/ 0 h 138"/>
                <a:gd name="T20" fmla="*/ 161 w 316"/>
                <a:gd name="T21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bg-BG"/>
            </a:p>
          </p:txBody>
        </p:sp>
      </p:grpSp>
      <p:sp>
        <p:nvSpPr>
          <p:cNvPr id="515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стила на заглавието в образеца</a:t>
            </a:r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altLang="bg-BG" smtClean="0"/>
              <a:t>Второ ниво</a:t>
            </a:r>
          </a:p>
          <a:p>
            <a:pPr lvl="2"/>
            <a:r>
              <a:rPr lang="bg-BG" altLang="bg-BG" smtClean="0"/>
              <a:t>Трето ниво</a:t>
            </a:r>
          </a:p>
          <a:p>
            <a:pPr lvl="3"/>
            <a:r>
              <a:rPr lang="bg-BG" altLang="bg-BG" smtClean="0"/>
              <a:t>Четвърто ниво</a:t>
            </a:r>
          </a:p>
          <a:p>
            <a:pPr lvl="4"/>
            <a:r>
              <a:rPr lang="bg-BG" altLang="bg-BG" smtClean="0"/>
              <a:t>Пето ниво</a:t>
            </a:r>
          </a:p>
        </p:txBody>
      </p:sp>
      <p:sp>
        <p:nvSpPr>
          <p:cNvPr id="515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16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bg-BG" altLang="bg-BG"/>
          </a:p>
        </p:txBody>
      </p:sp>
      <p:sp>
        <p:nvSpPr>
          <p:cNvPr id="516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76553FD-4C61-438A-A678-D039A4E2659C}" type="slidenum">
              <a:rPr lang="bg-BG" altLang="bg-BG"/>
              <a:pPr>
                <a:defRPr/>
              </a:pPr>
              <a:t>‹#›</a:t>
            </a:fld>
            <a:endParaRPr lang="bg-BG" altLang="bg-BG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WordArt 4"/>
          <p:cNvSpPr>
            <a:spLocks noChangeArrowheads="1" noChangeShapeType="1" noTextEdit="1"/>
          </p:cNvSpPr>
          <p:nvPr/>
        </p:nvSpPr>
        <p:spPr bwMode="auto">
          <a:xfrm>
            <a:off x="1258888" y="1484313"/>
            <a:ext cx="6667500" cy="300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bg-BG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ГОДИШЕН ДОКЛАД</a:t>
            </a:r>
          </a:p>
          <a:p>
            <a:pPr algn="ctr"/>
            <a:r>
              <a:rPr lang="bg-BG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за дейността на</a:t>
            </a:r>
          </a:p>
          <a:p>
            <a:pPr algn="ctr"/>
            <a:r>
              <a:rPr lang="bg-BG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Административен съд Ловеч</a:t>
            </a:r>
          </a:p>
          <a:p>
            <a:pPr algn="ctr"/>
            <a:r>
              <a:rPr lang="bg-BG" sz="32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за 2018 г.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98662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800" b="1" smtClean="0">
                <a:solidFill>
                  <a:srgbClr val="D9E26A"/>
                </a:solidFill>
                <a:latin typeface="Bookman Old Style" pitchFamily="18" charset="0"/>
              </a:rPr>
              <a:t>ПОСТЪПИЛИ ДЕЛА ОТ РАЙОННИТЕ СЪДИЛИЩА</a:t>
            </a:r>
          </a:p>
        </p:txBody>
      </p:sp>
      <p:sp>
        <p:nvSpPr>
          <p:cNvPr id="123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12300" name="Object 12"/>
          <p:cNvGraphicFramePr>
            <a:graphicFrameLocks/>
          </p:cNvGraphicFramePr>
          <p:nvPr/>
        </p:nvGraphicFramePr>
        <p:xfrm>
          <a:off x="344488" y="1865313"/>
          <a:ext cx="8267700" cy="3962400"/>
        </p:xfrm>
        <a:graphic>
          <a:graphicData uri="http://schemas.openxmlformats.org/presentationml/2006/ole">
            <p:oleObj spid="_x0000_s12300" name="Работен лист" r:id="rId3" imgW="8267633" imgH="3962501" progId="Excel.Sheet.8">
              <p:embed/>
            </p:oleObj>
          </a:graphicData>
        </a:graphic>
      </p:graphicFrame>
      <p:sp>
        <p:nvSpPr>
          <p:cNvPr id="12303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8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8224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66862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800" b="1" dirty="0" smtClean="0">
                <a:solidFill>
                  <a:srgbClr val="D9E26A"/>
                </a:solidFill>
                <a:latin typeface="Bookman Old Style" pitchFamily="18" charset="0"/>
              </a:rPr>
              <a:t>КАСАЦИОННИ ДЕЛА ПО ОРГАН, </a:t>
            </a:r>
            <a:br>
              <a:rPr lang="bg-BG" altLang="bg-BG" sz="2800" b="1" dirty="0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800" b="1" dirty="0" smtClean="0">
                <a:solidFill>
                  <a:srgbClr val="D9E26A"/>
                </a:solidFill>
                <a:latin typeface="Bookman Old Style" pitchFamily="18" charset="0"/>
              </a:rPr>
              <a:t>ИЗДАЛ НП/ЕФ</a:t>
            </a:r>
          </a:p>
        </p:txBody>
      </p:sp>
      <p:sp>
        <p:nvSpPr>
          <p:cNvPr id="1332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3330" name="Rectangle 7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8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8224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5</a:t>
            </a:r>
          </a:p>
        </p:txBody>
      </p:sp>
      <p:sp>
        <p:nvSpPr>
          <p:cNvPr id="133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13327" name="Object 15"/>
          <p:cNvGraphicFramePr>
            <a:graphicFrameLocks/>
          </p:cNvGraphicFramePr>
          <p:nvPr/>
        </p:nvGraphicFramePr>
        <p:xfrm>
          <a:off x="417513" y="1844675"/>
          <a:ext cx="8267700" cy="4030663"/>
        </p:xfrm>
        <a:graphic>
          <a:graphicData uri="http://schemas.openxmlformats.org/presentationml/2006/ole">
            <p:oleObj spid="_x0000_s13327" name="Работен лист" r:id="rId3" imgW="8267633" imgH="4152980" progId="Excel.Sheet.8">
              <p:embed/>
            </p:oleObj>
          </a:graphicData>
        </a:graphic>
      </p:graphicFrame>
      <p:sp>
        <p:nvSpPr>
          <p:cNvPr id="13333" name="Rectangle 3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272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Свършени дела в АдмС - Ловеч</a:t>
            </a:r>
            <a:b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от 01.03.2007 г. до 31.12.2018 г.</a:t>
            </a:r>
            <a:b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(общо, административни и касационни)</a:t>
            </a:r>
            <a:endParaRPr lang="bg-BG" altLang="bg-BG" sz="2600" b="1" smtClean="0">
              <a:solidFill>
                <a:srgbClr val="D9E26A"/>
              </a:solidFill>
              <a:latin typeface="Bookman Old Style" pitchFamily="18" charset="0"/>
            </a:endParaRPr>
          </a:p>
        </p:txBody>
      </p:sp>
      <p:sp>
        <p:nvSpPr>
          <p:cNvPr id="14352" name="Rectangle 5"/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435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14350" name="Object 14"/>
          <p:cNvGraphicFramePr>
            <a:graphicFrameLocks/>
          </p:cNvGraphicFramePr>
          <p:nvPr/>
        </p:nvGraphicFramePr>
        <p:xfrm>
          <a:off x="417513" y="2216150"/>
          <a:ext cx="8239125" cy="3784600"/>
        </p:xfrm>
        <a:graphic>
          <a:graphicData uri="http://schemas.openxmlformats.org/presentationml/2006/ole">
            <p:oleObj spid="_x0000_s14350" name="Работен лист" r:id="rId3" imgW="8239041" imgH="3781479" progId="Excel.Sheet.8">
              <p:embed/>
            </p:oleObj>
          </a:graphicData>
        </a:graphic>
      </p:graphicFrame>
      <p:sp>
        <p:nvSpPr>
          <p:cNvPr id="14354" name="Rectangle 7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9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8224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Срочност на приключване на делата</a:t>
            </a:r>
            <a:b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в Административен съд - Ловеч през 2018 г.</a:t>
            </a:r>
          </a:p>
        </p:txBody>
      </p:sp>
      <p:sp>
        <p:nvSpPr>
          <p:cNvPr id="15379" name="Rectangle 5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5380" name="Rectangle 9"/>
          <p:cNvSpPr>
            <a:spLocks noChangeArrowheads="1"/>
          </p:cNvSpPr>
          <p:nvPr/>
        </p:nvSpPr>
        <p:spPr bwMode="auto">
          <a:xfrm>
            <a:off x="0" y="2581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5381" name="Rectangle 12"/>
          <p:cNvSpPr>
            <a:spLocks noChangeArrowheads="1"/>
          </p:cNvSpPr>
          <p:nvPr/>
        </p:nvSpPr>
        <p:spPr bwMode="auto">
          <a:xfrm>
            <a:off x="0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pic>
        <p:nvPicPr>
          <p:cNvPr id="15382" name="Picture 15" descr="3279_126055240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5229225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3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15377" name="Object 17"/>
          <p:cNvGraphicFramePr>
            <a:graphicFrameLocks/>
          </p:cNvGraphicFramePr>
          <p:nvPr/>
        </p:nvGraphicFramePr>
        <p:xfrm>
          <a:off x="776288" y="1938338"/>
          <a:ext cx="7494587" cy="3794125"/>
        </p:xfrm>
        <a:graphic>
          <a:graphicData uri="http://schemas.openxmlformats.org/presentationml/2006/ole">
            <p:oleObj spid="_x0000_s15377" name="Работен лист" r:id="rId4" imgW="7496192" imgH="3591000" progId="Excel.Sheet.8">
              <p:embed/>
            </p:oleObj>
          </a:graphicData>
        </a:graphic>
      </p:graphicFrame>
      <p:sp>
        <p:nvSpPr>
          <p:cNvPr id="15384" name="Rectangle 11"/>
          <p:cNvSpPr>
            <a:spLocks noChangeArrowheads="1"/>
          </p:cNvSpPr>
          <p:nvPr/>
        </p:nvSpPr>
        <p:spPr bwMode="auto">
          <a:xfrm>
            <a:off x="0" y="2228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3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8224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7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b="1" dirty="0" smtClean="0">
                <a:solidFill>
                  <a:srgbClr val="D9E26A"/>
                </a:solidFill>
                <a:latin typeface="Bookman Old Style" pitchFamily="18" charset="0"/>
              </a:rPr>
              <a:t>Степен на уважаване на оспорването</a:t>
            </a:r>
            <a:br>
              <a:rPr lang="bg-BG" altLang="bg-BG" sz="2400" b="1" dirty="0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400" b="1" dirty="0" smtClean="0">
                <a:solidFill>
                  <a:srgbClr val="D9E26A"/>
                </a:solidFill>
                <a:latin typeface="Bookman Old Style" pitchFamily="18" charset="0"/>
              </a:rPr>
              <a:t>по решените първоинстанционни дела</a:t>
            </a:r>
          </a:p>
        </p:txBody>
      </p:sp>
      <p:sp>
        <p:nvSpPr>
          <p:cNvPr id="16401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pic>
        <p:nvPicPr>
          <p:cNvPr id="16402" name="Picture 2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670550"/>
            <a:ext cx="12779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3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16399" name="Object 15"/>
          <p:cNvGraphicFramePr>
            <a:graphicFrameLocks/>
          </p:cNvGraphicFramePr>
          <p:nvPr/>
        </p:nvGraphicFramePr>
        <p:xfrm>
          <a:off x="560388" y="1938338"/>
          <a:ext cx="8040687" cy="4011612"/>
        </p:xfrm>
        <a:graphic>
          <a:graphicData uri="http://schemas.openxmlformats.org/presentationml/2006/ole">
            <p:oleObj spid="_x0000_s16399" name="Работен лист" r:id="rId4" imgW="8039167" imgH="3781479" progId="Excel.Sheet.8">
              <p:embed/>
            </p:oleObj>
          </a:graphicData>
        </a:graphic>
      </p:graphicFrame>
      <p:sp>
        <p:nvSpPr>
          <p:cNvPr id="16404" name="Rectangle 9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1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8224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b="1" dirty="0" smtClean="0">
                <a:solidFill>
                  <a:srgbClr val="D9E26A"/>
                </a:solidFill>
                <a:latin typeface="Bookman Old Style" pitchFamily="18" charset="0"/>
              </a:rPr>
              <a:t>Свършени в 3-месечен срок първоинстанционни дела</a:t>
            </a:r>
          </a:p>
        </p:txBody>
      </p:sp>
      <p:sp>
        <p:nvSpPr>
          <p:cNvPr id="17426" name="Rectangle 4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7427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7428" name="Rectangle 9"/>
          <p:cNvSpPr>
            <a:spLocks noChangeArrowheads="1"/>
          </p:cNvSpPr>
          <p:nvPr/>
        </p:nvSpPr>
        <p:spPr bwMode="auto">
          <a:xfrm>
            <a:off x="0" y="2362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1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8224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9</a:t>
            </a:r>
          </a:p>
        </p:txBody>
      </p:sp>
      <p:sp>
        <p:nvSpPr>
          <p:cNvPr id="174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17424" name="Object 16"/>
          <p:cNvGraphicFramePr>
            <a:graphicFrameLocks/>
          </p:cNvGraphicFramePr>
          <p:nvPr/>
        </p:nvGraphicFramePr>
        <p:xfrm>
          <a:off x="417513" y="1938338"/>
          <a:ext cx="8080375" cy="3587750"/>
        </p:xfrm>
        <a:graphic>
          <a:graphicData uri="http://schemas.openxmlformats.org/presentationml/2006/ole">
            <p:oleObj spid="_x0000_s17424" name="Работен лист" r:id="rId3" imgW="8086641" imgH="3591000" progId="Excel.Sheet.8">
              <p:embed/>
            </p:oleObj>
          </a:graphicData>
        </a:graphic>
      </p:graphicFrame>
      <p:sp>
        <p:nvSpPr>
          <p:cNvPr id="17431" name="Rectangle 3"/>
          <p:cNvSpPr>
            <a:spLocks noChangeArrowheads="1"/>
          </p:cNvSpPr>
          <p:nvPr/>
        </p:nvSpPr>
        <p:spPr bwMode="auto">
          <a:xfrm>
            <a:off x="0" y="2295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Решени с акт по същество касационни дела</a:t>
            </a:r>
            <a:b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в Административен съд Ловеч</a:t>
            </a:r>
            <a:b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за периода от 2012 г. до 2018 г.</a:t>
            </a:r>
          </a:p>
        </p:txBody>
      </p:sp>
      <p:sp>
        <p:nvSpPr>
          <p:cNvPr id="18446" name="Rectangle 3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8447" name="Rectangle 8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18444" name="Object 12"/>
          <p:cNvGraphicFramePr>
            <a:graphicFrameLocks noChangeAspect="1"/>
          </p:cNvGraphicFramePr>
          <p:nvPr/>
        </p:nvGraphicFramePr>
        <p:xfrm>
          <a:off x="468313" y="2420938"/>
          <a:ext cx="8064500" cy="3313112"/>
        </p:xfrm>
        <a:graphic>
          <a:graphicData uri="http://schemas.openxmlformats.org/presentationml/2006/ole">
            <p:oleObj spid="_x0000_s18444" name="Диаграма" r:id="rId3" imgW="5600842" imgH="2323958" progId="MSGraph.Chart.8">
              <p:embed/>
            </p:oleObj>
          </a:graphicData>
        </a:graphic>
      </p:graphicFrame>
      <p:sp>
        <p:nvSpPr>
          <p:cNvPr id="6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9621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10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Останали несвършени към 31.12.</a:t>
            </a:r>
            <a:b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касационни дела за периода 2008г. – 2018г.</a:t>
            </a:r>
            <a:endParaRPr lang="bg-BG" altLang="bg-BG" sz="2600" b="1" smtClean="0">
              <a:solidFill>
                <a:srgbClr val="D9E26A"/>
              </a:solidFill>
              <a:latin typeface="Bookman Old Style" pitchFamily="18" charset="0"/>
            </a:endParaRPr>
          </a:p>
        </p:txBody>
      </p:sp>
      <p:sp>
        <p:nvSpPr>
          <p:cNvPr id="41986" name="Rectangle 322"/>
          <p:cNvSpPr>
            <a:spLocks noChangeArrowheads="1"/>
          </p:cNvSpPr>
          <p:nvPr/>
        </p:nvSpPr>
        <p:spPr bwMode="auto">
          <a:xfrm>
            <a:off x="0" y="19732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63105" name="Group 641"/>
          <p:cNvGraphicFramePr>
            <a:graphicFrameLocks noGrp="1"/>
          </p:cNvGraphicFramePr>
          <p:nvPr/>
        </p:nvGraphicFramePr>
        <p:xfrm>
          <a:off x="539750" y="1268413"/>
          <a:ext cx="8064500" cy="5081587"/>
        </p:xfrm>
        <a:graphic>
          <a:graphicData uri="http://schemas.openxmlformats.org/drawingml/2006/table">
            <a:tbl>
              <a:tblPr/>
              <a:tblGrid>
                <a:gridCol w="1766887"/>
                <a:gridCol w="2430463"/>
                <a:gridCol w="3867150"/>
              </a:tblGrid>
              <a:tr h="731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Година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Разгледани дела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Висящи дела към 31.12.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211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194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 52 бр.,  26,80 % 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266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 25 бр.,   9,39 % 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234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 29 бр., 12,18 % 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1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328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 34 бр., 10,37 %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18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2012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296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 37 бр., 12,50 %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30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2013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385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 40 бр., 10,39 %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2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2014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384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35 бр.,   9,11 %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2015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308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41 бр., 13,31 %</a:t>
                      </a:r>
                      <a:endParaRPr kumimoji="0" lang="bg-BG" altLang="bg-BG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2016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339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37 бр., 10,91 %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2017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338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32 бр.,  </a:t>
                      </a:r>
                      <a:r>
                        <a:rPr kumimoji="0" lang="en-US" altLang="bg-BG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bg-BG" altLang="bg-BG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ea typeface="+mn-ea"/>
                          <a:cs typeface="Times New Roman" pitchFamily="18" charset="0"/>
                        </a:rPr>
                        <a:t>9,47 %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6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201</a:t>
                      </a:r>
                      <a:r>
                        <a:rPr kumimoji="0" lang="en-US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8</a:t>
                      </a:r>
                      <a:endParaRPr kumimoji="0" lang="bg-BG" alt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9E26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332</a:t>
                      </a:r>
                      <a:endParaRPr kumimoji="0" lang="bg-BG" alt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9E26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26</a:t>
                      </a: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бр.,  </a:t>
                      </a:r>
                      <a:r>
                        <a:rPr kumimoji="0" lang="en-US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kumimoji="0" lang="en-US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83</a:t>
                      </a:r>
                      <a:r>
                        <a:rPr kumimoji="0" lang="bg-BG" altLang="bg-BG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  <a:cs typeface="Times New Roman" pitchFamily="18" charset="0"/>
                        </a:rPr>
                        <a:t> %</a:t>
                      </a:r>
                      <a:endParaRPr kumimoji="0" lang="bg-BG" altLang="bg-BG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9E26A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2D0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199"/>
          <p:cNvSpPr txBox="1">
            <a:spLocks noChangeArrowheads="1"/>
          </p:cNvSpPr>
          <p:nvPr/>
        </p:nvSpPr>
        <p:spPr bwMode="auto">
          <a:xfrm>
            <a:off x="3536950" y="6483350"/>
            <a:ext cx="1660525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Таблица № 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Действителна натовареност спрямо разгледаните и свършените дела</a:t>
            </a:r>
            <a:br>
              <a:rPr lang="ru-RU" altLang="bg-BG" sz="24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ru-RU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за периода 2007 г. – 2018 г.</a:t>
            </a:r>
            <a:endParaRPr lang="bg-BG" altLang="bg-BG" sz="2400" b="1" smtClean="0">
              <a:solidFill>
                <a:srgbClr val="D9E26A"/>
              </a:solidFill>
              <a:latin typeface="Bookman Old Style" pitchFamily="18" charset="0"/>
            </a:endParaRPr>
          </a:p>
        </p:txBody>
      </p:sp>
      <p:sp>
        <p:nvSpPr>
          <p:cNvPr id="20495" name="Rectangle 3"/>
          <p:cNvSpPr>
            <a:spLocks noChangeArrowheads="1"/>
          </p:cNvSpPr>
          <p:nvPr/>
        </p:nvSpPr>
        <p:spPr bwMode="auto">
          <a:xfrm>
            <a:off x="0" y="19732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20496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20493" name="Object 13"/>
          <p:cNvGraphicFramePr>
            <a:graphicFrameLocks/>
          </p:cNvGraphicFramePr>
          <p:nvPr/>
        </p:nvGraphicFramePr>
        <p:xfrm>
          <a:off x="417513" y="1865313"/>
          <a:ext cx="8618537" cy="4151312"/>
        </p:xfrm>
        <a:graphic>
          <a:graphicData uri="http://schemas.openxmlformats.org/presentationml/2006/ole">
            <p:oleObj spid="_x0000_s20493" name="Работен лист" r:id="rId3" imgW="8353408" imgH="4152980" progId="Excel.Sheet.8">
              <p:embed/>
            </p:oleObj>
          </a:graphicData>
        </a:graphic>
      </p:graphicFrame>
      <p:sp>
        <p:nvSpPr>
          <p:cNvPr id="20497" name="Rectangle 63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8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9621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11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1152525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bg-BG" sz="2400" b="1" dirty="0" err="1" smtClean="0">
                <a:solidFill>
                  <a:srgbClr val="D9E26A"/>
                </a:solidFill>
                <a:latin typeface="Bookman Old Style" pitchFamily="18" charset="0"/>
              </a:rPr>
              <a:t>Обжалвани</a:t>
            </a:r>
            <a:r>
              <a:rPr lang="ru-RU" altLang="bg-BG" sz="2400" b="1" dirty="0" smtClean="0">
                <a:solidFill>
                  <a:srgbClr val="D9E26A"/>
                </a:solidFill>
                <a:latin typeface="Bookman Old Style" pitchFamily="18" charset="0"/>
              </a:rPr>
              <a:t> пред ВАС първоинстанционни дела</a:t>
            </a:r>
            <a:endParaRPr lang="bg-BG" altLang="bg-BG" sz="2400" b="1" dirty="0" smtClean="0">
              <a:solidFill>
                <a:srgbClr val="D9E26A"/>
              </a:solidFill>
              <a:latin typeface="Bookman Old Style" pitchFamily="18" charset="0"/>
            </a:endParaRPr>
          </a:p>
        </p:txBody>
      </p:sp>
      <p:sp>
        <p:nvSpPr>
          <p:cNvPr id="21521" name="Rectangle 3"/>
          <p:cNvSpPr>
            <a:spLocks noChangeArrowheads="1"/>
          </p:cNvSpPr>
          <p:nvPr/>
        </p:nvSpPr>
        <p:spPr bwMode="auto">
          <a:xfrm>
            <a:off x="0" y="1973263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21522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21523" name="Rectangle 63"/>
          <p:cNvSpPr>
            <a:spLocks noChangeArrowheads="1"/>
          </p:cNvSpPr>
          <p:nvPr/>
        </p:nvSpPr>
        <p:spPr bwMode="auto">
          <a:xfrm>
            <a:off x="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8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9621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12</a:t>
            </a:r>
          </a:p>
        </p:txBody>
      </p:sp>
      <p:sp>
        <p:nvSpPr>
          <p:cNvPr id="2152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21519" name="Object 15"/>
          <p:cNvGraphicFramePr>
            <a:graphicFrameLocks/>
          </p:cNvGraphicFramePr>
          <p:nvPr/>
        </p:nvGraphicFramePr>
        <p:xfrm>
          <a:off x="417513" y="1793875"/>
          <a:ext cx="8267700" cy="4152900"/>
        </p:xfrm>
        <a:graphic>
          <a:graphicData uri="http://schemas.openxmlformats.org/presentationml/2006/ole">
            <p:oleObj spid="_x0000_s21519" name="Работен лист" r:id="rId3" imgW="8267633" imgH="4152980" progId="Excel.Sheet.8">
              <p:embed/>
            </p:oleObj>
          </a:graphicData>
        </a:graphic>
      </p:graphicFrame>
      <p:sp>
        <p:nvSpPr>
          <p:cNvPr id="21526" name="Rectangle 3"/>
          <p:cNvSpPr>
            <a:spLocks noChangeArrowheads="1"/>
          </p:cNvSpPr>
          <p:nvPr/>
        </p:nvSpPr>
        <p:spPr bwMode="auto">
          <a:xfrm>
            <a:off x="0" y="2638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4000" b="1" smtClean="0">
                <a:solidFill>
                  <a:srgbClr val="D9E26A"/>
                </a:solidFill>
                <a:latin typeface="Bookman Old Style" pitchFamily="18" charset="0"/>
              </a:rPr>
              <a:t>СЪДИИ: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492375"/>
            <a:ext cx="8135937" cy="3638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bg-BG" altLang="bg-BG" sz="2800" b="1" smtClean="0">
                <a:solidFill>
                  <a:srgbClr val="E8EDA1"/>
                </a:solidFill>
                <a:latin typeface="Bookman Old Style" pitchFamily="18" charset="0"/>
              </a:rPr>
              <a:t>Габриела Христова – Председател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altLang="bg-BG" sz="2800" b="1" smtClean="0">
                <a:solidFill>
                  <a:srgbClr val="E8EDA1"/>
                </a:solidFill>
                <a:latin typeface="Bookman Old Style" pitchFamily="18" charset="0"/>
              </a:rPr>
              <a:t>Любомира Кръстева – Зам.-председател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altLang="bg-BG" sz="2800" b="1" smtClean="0">
                <a:solidFill>
                  <a:srgbClr val="E8EDA1"/>
                </a:solidFill>
                <a:latin typeface="Bookman Old Style" pitchFamily="18" charset="0"/>
              </a:rPr>
              <a:t>Йонита Цанкова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altLang="bg-BG" sz="2800" b="1" smtClean="0">
                <a:solidFill>
                  <a:srgbClr val="E8EDA1"/>
                </a:solidFill>
                <a:latin typeface="Bookman Old Style" pitchFamily="18" charset="0"/>
              </a:rPr>
              <a:t>Мирослав Вълков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bg-BG" altLang="bg-BG" sz="2800" b="1" smtClean="0">
                <a:solidFill>
                  <a:srgbClr val="E8EDA1"/>
                </a:solidFill>
                <a:latin typeface="Bookman Old Style" pitchFamily="18" charset="0"/>
              </a:rPr>
              <a:t>Димитрина Павлова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bg-BG" altLang="bg-BG" b="1" smtClean="0">
              <a:solidFill>
                <a:srgbClr val="E8EDA1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77813"/>
            <a:ext cx="7632700" cy="1279525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Резултати по съдии на върнати през 2018г.</a:t>
            </a:r>
            <a:b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 дела след произнасяне на ВАС по жалби</a:t>
            </a:r>
            <a:b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срещу актове на съдиите от АдмС - Ловеч</a:t>
            </a:r>
          </a:p>
        </p:txBody>
      </p:sp>
      <p:sp>
        <p:nvSpPr>
          <p:cNvPr id="46082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26446" name="Group 846"/>
          <p:cNvGraphicFramePr>
            <a:graphicFrameLocks noGrp="1"/>
          </p:cNvGraphicFramePr>
          <p:nvPr/>
        </p:nvGraphicFramePr>
        <p:xfrm>
          <a:off x="323850" y="1989138"/>
          <a:ext cx="8496300" cy="3346450"/>
        </p:xfrm>
        <a:graphic>
          <a:graphicData uri="http://schemas.openxmlformats.org/drawingml/2006/table">
            <a:tbl>
              <a:tblPr/>
              <a:tblGrid>
                <a:gridCol w="438150"/>
                <a:gridCol w="2689225"/>
                <a:gridCol w="1004888"/>
                <a:gridCol w="592137"/>
                <a:gridCol w="536575"/>
                <a:gridCol w="539750"/>
                <a:gridCol w="1027113"/>
                <a:gridCol w="588962"/>
                <a:gridCol w="539750"/>
                <a:gridCol w="539750"/>
              </a:tblGrid>
              <a:tr h="54451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№</a:t>
                      </a: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СЪДИЯ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Решения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Определения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</a:tr>
              <a:tr h="398463"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bg-B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общо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3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4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общо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kumimoji="0" lang="bg-BG" altLang="bg-BG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3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4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 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ОБЩО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55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42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9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4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37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24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12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Габриела Христова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8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alt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Любомира Кръстева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19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15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9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3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alt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3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Йонита Цанкова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4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4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Мирослав Вълков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alt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4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alt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5</a:t>
                      </a:r>
                      <a:endParaRPr kumimoji="0" lang="bg-BG" altLang="bg-BG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/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/>
                          <a:latin typeface="Bookman Old Style" pitchFamily="18" charset="0"/>
                        </a:rPr>
                        <a:t>Димитрина Павлова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11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9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bg-BG" alt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5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bg-BG" altLang="bg-BG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</a:t>
                      </a: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bg-BG" altLang="bg-BG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E8EDA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Bookman Old Style" pitchFamily="18" charset="0"/>
                      </a:endParaRPr>
                    </a:p>
                  </a:txBody>
                  <a:tcPr marL="90000" marR="90000" marT="46805" marB="46805" anchor="ctr" horzOverflow="overflow">
                    <a:lnL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8EDA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448" name="Text Box 848"/>
          <p:cNvSpPr txBox="1">
            <a:spLocks noChangeArrowheads="1"/>
          </p:cNvSpPr>
          <p:nvPr/>
        </p:nvSpPr>
        <p:spPr bwMode="auto">
          <a:xfrm>
            <a:off x="684213" y="5661025"/>
            <a:ext cx="5616575" cy="942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bg-BG" altLang="bg-BG" sz="1400" b="1" i="1" u="sng">
                <a:solidFill>
                  <a:srgbClr val="E8EDA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Легенда:</a:t>
            </a:r>
          </a:p>
          <a:p>
            <a:pPr>
              <a:defRPr/>
            </a:pPr>
            <a:r>
              <a:rPr lang="bg-BG" altLang="bg-BG" sz="1400" i="1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1 - оставено в сила решение/определение</a:t>
            </a:r>
          </a:p>
          <a:p>
            <a:pPr>
              <a:defRPr/>
            </a:pPr>
            <a:r>
              <a:rPr lang="bg-BG" altLang="bg-BG" sz="1400" i="1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3 - изцяло отменено/обезсилено решение/определение</a:t>
            </a:r>
          </a:p>
          <a:p>
            <a:pPr>
              <a:defRPr/>
            </a:pPr>
            <a:r>
              <a:rPr lang="bg-BG" altLang="bg-BG" sz="1400" i="1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4 - частично отменено решение/определение</a:t>
            </a:r>
            <a:endParaRPr lang="bg-BG" altLang="bg-BG" sz="1400"/>
          </a:p>
        </p:txBody>
      </p:sp>
      <p:pic>
        <p:nvPicPr>
          <p:cNvPr id="46177" name="Picture 849" descr="temida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12000"/>
          </a:blip>
          <a:srcRect/>
          <a:stretch>
            <a:fillRect/>
          </a:stretch>
        </p:blipFill>
        <p:spPr bwMode="auto">
          <a:xfrm>
            <a:off x="107950" y="260350"/>
            <a:ext cx="128905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99"/>
          <p:cNvSpPr txBox="1">
            <a:spLocks noChangeArrowheads="1"/>
          </p:cNvSpPr>
          <p:nvPr/>
        </p:nvSpPr>
        <p:spPr bwMode="auto">
          <a:xfrm>
            <a:off x="7092950" y="6265863"/>
            <a:ext cx="1658938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Таблица № 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08963" cy="1223962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000" b="1" smtClean="0">
                <a:solidFill>
                  <a:srgbClr val="D9E26A"/>
                </a:solidFill>
                <a:latin typeface="Bookman Old Style" pitchFamily="18" charset="0"/>
              </a:rPr>
              <a:t>Образователна програма на ВСС и МОН</a:t>
            </a:r>
            <a:br>
              <a:rPr lang="bg-BG" altLang="bg-BG" sz="20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000" b="1" smtClean="0">
                <a:solidFill>
                  <a:srgbClr val="D9E26A"/>
                </a:solidFill>
                <a:latin typeface="Bookman Old Style" pitchFamily="18" charset="0"/>
              </a:rPr>
              <a:t>“Съдебна власт – информиран избор и гражданско доверие. Отворени съдилища и прокуратури”</a:t>
            </a:r>
          </a:p>
        </p:txBody>
      </p:sp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47107" name="AutoShape 4" descr="data:image/jpeg;base64,/9j/4AAQSkZJRgABAQAAAQABAAD/2wCEAAkGBxAQEhAPEBAPEA8PDw8PDg8PDw8PDw8PFREWFhURFRUYHSggGBomGxUVITEhJSkrLi4uFx8zODMtNygtLisBCgoKDg0OFhAQFi0dHR0tLTAtKystLSstKystKy0tKy0uLS0tLS0rLS0tLS0tKy0rLS0tLS0rLS0tLS0tKy0tLf/AABEIALABHwMBIgACEQEDEQH/xAAbAAACAwEBAQAAAAAAAAAAAAACAwEEBQAGB//EADcQAAICAQIEAwYGAgAHAQAAAAECAAMRBCESMUFRBRNhBiIycYGRFEJSobHBI9EHM2JyguHxQ//EABkBAAMBAQEAAAAAAAAAAAAAAAABAgMEBf/EACMRAQEAAgEFAQACAwAAAAAAAAABAhEhAwQSMUFREyIyYXH/2gAMAwEAAhEDEQA/APoXDO8uWhXD8uaJUTVOFctskWREauVnBIxhCRYQJrrlhK5NYj0WMkKsPhhqsLhiBPBBNcs8MgrGFQ1QTRLZEjECVBRGLVH4hARgpa4wJGhYQWSZXDO4Y7gkcMArtXFtVLZWLYRhSeqKaqXXEUViNV8qGKo7hhqsQIFUny5ZCQuCAVDXANUuFIJWMKRogmiXSIPDAKR04l3S08I2G55mNWjHzgnI2bkesA52xzEWoH5Tt2ksxXY7joYq2vqu0eiWvLnFY8iLaAVrBEMJZcStZAbLxDRYsGOrgDqxLCCKrEesYNQQ8QVhiSbsQSIcEwIoiRiMxBMZBxJAkyQIAYEICCsMRGmROzOiMJinEaYtoyJYQMRhgMYU44CEBBBjFiMSiGFnKIUZAKxTCPaAVjIgrO8tvpLHCItlI9RDYcDt/RgsQYuxBnOd4HF94aNJPQym1+5A5CNe8Zw23YxN4AjhNsoYhwRzjxZD4Qee8xmf6qxnWGVLDNezRg8iQfuJj6hSpIOxE1llRZooRyGIEMNGW12ppYQylS0t1mGhKsLGCLSHEaZBkiQYaFoWMUzSXMUxlSItFxRiGVwY1DCwTI8QxAUwxJXKmRJkRGExbmNaIcxptLYxZMlzAjsEo1jUiUjkkrOWTmCDJVhAhATmMloDRDQXieMjrGkRTpmOGX5fUGLtx8j/ADButIOBFnVK2zbHv0lEq6o5Ge0p/iWXluOx3Eu2V9txMrUWhM4IwDji579gOsucpr1tZlupcc4ChViLtV0E42y21oi7UV9mAP8AP3lRWzLKGOUiH8LQ/CzD54IlO/QOm+OId13muHhrbKmdhXGVhUy5VNB60bmBnvyMD8IOh++81/klZ+FgK4yd5REmGzdiC0ZiCwjKq7rFMsssIBWVKzsV+GNRYXBDVYUpBIIc5RCxIrWOnSZ2IlAYRDiWTFssqIqm4gYlh1iiI6UQsei55TqdOTudh+5loADYbSGkLSsdftBakDltDcdufSJa/blg9YAsuRz3jUtBlaywdYjJj1sbWrn7c4NluBFCwDc85W1V4Ay2w7x6ALrcyhbYAcYLNz4Rzx/Um24sMr7iDnY232HWY2t1YwUTIXOWYn3nPr6ekuRK1frwMgvnoa6zt8mb/UydTrS536cl5ADsJWFmGwRgHnF6hMdd49/g0+i2aomTUp5mDXVLCLOHTYxBG8UWsYFjDswlBhrXGqkZAVTHIskYnFxADEkqDFeZJDx7AjX2gERgMnMqZpuKuRBKw9TYiAFjjJwPnEnVJ+ofvK/kx/U+F/BcMMLK51ydMxD+Jb4A+ZO8i9fD9Xj0c78aIEkkDmQPnMl/Ezv6dhEW68cyefeZ5dzj8a49vl9bysDyIPyMnE80NbvkHl1BmnTrm64P8xYdxL7Gfb2NGAwil1inuP3hrapIHEMnkO83xzxvqsbhZ8CUzyh10AbncxvKQWlbTI5jAJnExVlkFCdpT1B6jn/MPcw+ED5yvRKLp1J5yQhOP2naq1V3PLPKU7daTz90fpHxH5npGQ7bBkhdznfoo+szdZYF95z5j/lX8i/7idbaTywMcuwma+p48g7MOncdxKJX12vdzuSf2A+QlJrSepljVjYMOUzdReq7kgfMxc0+B32dMkyVfiAyccPMnYSlp7Lb24dPUbCfzH3ax6ljPY+CezSIOPUkX2H8uP8ACnyXr8zDWvZbj16qIxUlHz8SRqpybbNNVEMETLGqkjUGGw0/NEg3SgLIxDDZLJtg8RMBRGqIGNBGCCJJMZD4pIaKzE6/WrRVZc/w1ozn1wOQ9TC8G817T+JFtQtSHalQGx1dtyPoMfczqbsc5g+FWm8G5v8AmOzO47EnJE1UfuNp4+edyyuX69TDCTGRpLqh2jxp2C8bDAJ777+kydPrEVgzchvvyJlXx32vRQcuo5hR6/2Zr08pJvKpvTy3xAe0Hii0KX4uHDLjfnlgMY9RkTI0Oq1epx5NR8sE+9a4ryucjA5/fEx6LX1dqs21YbKBup/Uf3nuvDtMtajDAf1Iue8tRr6ilofxFZPn1OoU4Thw6tvniJXIH1mvT4gDjHU+kL8YEz7wP1lG012tknDdHQgN9e/1msy0mzfuNOvWfaG+oyB8sg9jjP8AU8zqTZTuffr4ieNRyz+odI7TeIBthzbYdgvUw80Xpfj1vhfi4djRYcWheJTyFqfqHqOo+s0yZ829o9WQEtrJFlThkZeY7/tPV+zfjw1deSAt1eFuTPI9GH/ScfyOk7u363lPG+3F1+jcP7T02neI3JkhSYGo1aVDHxN+kf3OpzHMQgyf3mZqNcT8P3le+9rDlj9OglHV61U2G5lQjbmJ5n/7KNuqAyT054lO/Us3XEz9ZrFqDO590D5knoAOvOGxpau1AznffkJWuIPvE8JG+c4mMnizWH/HU2P1PsBLFOgsvI4iSPso+kqYX6m5T46zxTOa60NmduLkufTvL3h/s9xjitAHFuc7kDsB0mr4d4XXVvjLdz/U0xHvXpKNJQlYCooVR0Al5DE1rHqsmnKrKxJlqpJK0cJwZcRBOOx0bKSoRy1CEqQoBHlQ1rkgwgYBKrGKIAMLijBkFjA4pMAJZ47/AIh+I+7XpFO7kW2+iKfdB+bb/wDjPY5wJ8f9p77PxV1t6mos2ED7f4xsuD8v5nP3OVnT1Prft8Zc+fi/ofdUAbdZqVa8gYcZ9ZneF18aBgVIPUHMu217cpwycO+u1gV1yu/cdpl6nwephx2AADvzPylutMHY4B78os6lLHKY+HYNnYtFOD3RaLSqMcFeB0zNZM8uGV1VgBiSPECvxL9RHJo/YNcSoPQzG0PiK1lycmwHZc5A7HHWW9X4iHOx5dJi+K+FWW4u07hL0Hu8Qyjj9DgdPXpCXk8tyPS6XxAcsHJ3IO+O+YNuiqfLVHynboN0Pfbp9J4vSe1ArfyNZW2mu5Zbet/VX5Tb/GqPe4hy2YHnvyl3Cz2nGy8ytuyhQhVuk8ifG7NBeL6xlUOLEzjzaSfeX59R64l/R+K8WVsyy+p3H1mF7S1H8uXVuR/MM9D/ALldPKzLhHUnlLt9hq8aW+tLKT/jtRXV+pBGfoZXewDcmfPv+HfiTCs6Rm23sq9B+dPvv9TPXOxOx6T2pvU3NPHynPBuo1hOy7eszrepMjV6tKhxOwHYdSewHUynpK7NScspSroh+Jv+7sPSXMN81Ny0BtZnIQF29PhHzMp16F7bM2ZYD4R+UD0E9fpvBNt1AHrsP/cLU6fgGBjljYYEcsnotWsSrw5RtsB2E06EVRhRgRFaSzWIrdlZo9BHosXXHrBJtYjlECuWEWBrroDsREmvh5cu0bxSCZlZK13oKvCgMuZG49f5mVwsVMjJ2YIeFmQpIaTxQcTsQBoaFmJWGDjftGBNvt9T/U8f7XXh9VpNI6oyFXuPGobLANw4zy+E/eezRcDfmdz/AKnnPav2e/E8FtZAuq2GTgMuc4z0IP8AMeeN8NRXSykzlrwntbqF0+L6f8JR1FijZXUkA5HLO+cyzo/FjYoHFhj06nPaW9V7EX6kcF7rWnUZ8x2/r94Hg/s5p9G+Fy3ASFdzkgAYPCM+6DvODLo2Td4ejOpjldSrmh8H8xlFhYk78IYgBerMR/AifabRVaVOKrYD4lPXuRmWbfF/JLOuCCMHPYcpgtVb4keNwU0oOS24a/ByFT9KZAyeZ+UVxwuOp7VPLe/i54a1lyh0W0qM8RXPCcdR3+kXfbx8rAw5EYAIPYz1f4mqikV1lS3AB7uO3L/pUT554mbK7m1G3k2t8a/qVfeJHrgmZ9TDx19PHLe+FjUMlOC+y5wzfp9T6TR0743DDHPnF6GxbFBDBlI+4iW8PFZLUtgdaSf8Z/7f0/x6SJ/tWzPEdNRqVNdyK49Ry9QehnjvFvAdRpfe0rGykcq2PEV9BnpPTtqlYlRmt/zK2xH+x6iV7tcyFUA4u/UY7/OaY2z/AIm/rF8C1zXqyimwWV/8wBGIHbOOX1mz4foLLSwcOqAHfh34ug3lzwQMdTX5W3EG80DkyAcz8jNvxHSNvgnfn6/Od/b9pj1J5S6ef3Hd5dLLx1vbAs8LCtXdpzw21upbcBLMbFPQEZ+82vEPE8HgrXjfkeqqfU9/SM8O0O2CMg7EHrNrw7wetTxcIno3HHG/rhmVyjO8I9m2tYW3c8Dcj+J6/TaGuse6oz3MbSNo0yMsrVSSK9omPrRzm1cNpk6sQhWsRnwTOS6K1WxikMZNWuyPR5QqaWazGho1GXaTM6lpdqaI4tTostODTLbfRgEICArQwZNo0nggGrsfvGAyZF5OFYI5j7bzg0cJJUHmItGWDCp95vRefq3Qf39oL1H8v7x1C8Kgdep7nrCewcYpxCLQGMvZaJcTwfidbUu1b5AySjn4WUnM980W1YOxAI7EAyOph/JNNOn1PCvkHidVt9i0DiWpgHssIKhq844UPUnBGZ6S3XBEC/CqjAAGxHSej9ovBmvCvVjzUHDgnAZc8s9/9zEX2T1Gpyl3+Cs7MQwawjqFA5Z7zky6GUupHZj3GNm8q8xS9ust4UyNOjf53G3Fj/8ANfXvH+1F1TivT8OEJ+EHACKPh+5l5rvKQVogUDZcbAfSeZ1Glvt1I4VNgKqqqoyynJJI79PtMLvXjG/lPdI/C3aMeZpybaB8dDH3lHXgb+jNPSeK16hQ9Tg915MrdmHSWdb4Xq9OpS2plU/m5qR8xtmU/CPY78TZ5ldDDBHHYhKDOeWe8cwt/rlOU+eM5l4VvEUGoKhgQU+F1yrDvgjpPc+zHsnW2mRtQHNjMxVuIq3l593I/f6z1um8G06hCaKfMCrxNwL8QG55d5ddZ3dLt/H/AC5cHV7i5cY8MHReCUafi8pMFviYksxHbPb0g6jS5my6RL1Tsx1jNRx5S5XdZWn0mJpU1w0qj0TEdu1SCQRhkKsPEg6rWzK1Q5zWtmVqusuIrzuuG8XVXmWtQmWljT0RgFNUsJXLVdQhFMQSVXtLNbRBkq0DXeKcGlMaiMW6ctro0uKYxTKi2xqvFsaWQ0LilcPCDRbM4NCDRIMIGAN4p3FFZk5gDeORxxWYJaGwaWkiV+KGrSsSqwISxIaMQzVDG8R9lqb2L8VlRbJcV8OGPfcHBmh4R4NTpVxWvvH4rGwbG+Z7egl5YYkTp4y7k5V55WatdiTidOlkEiCYZgRlS2EWVjmgmMiwJIkyYgJYRgrJcwFV7jMrVTSvaZWqaXEVnum8tUrKwbeWqzAllBOecpgu0YJsMrNbG2tM+594j0Yt0fXZmZqtLNTzirp0063lit5n1vLKPEF0GGDK6PGAyiPBhAxIaEGgDczsxfFOzADLQCZBMAmPQTxSQ8QxghpWMK1dV5YraZytLVTzbTPa6rQwZWVowNDQOzOzF8U7MWj2YTBgkwGeMhM0DiineAbI9J2fxSQZXDw1aGj2sAxbmQGgM0IVJuMy9Zyl+5pm607GUlmJZvLld0ybrOExY1BjN6D8QO8Rbqx3mObyesAtFs9L9mrzyiuKIQSSYw/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7108" name="AutoShape 5" descr="&amp;Rcy;&amp;iecy;&amp;zcy;&amp;ucy;&amp;lcy;&amp;tcy;&amp;acy;&amp;tcy; &amp;scy; &amp;icy;&amp;zcy;&amp;ocy;&amp;bcy;&amp;rcy;&amp;acy;&amp;zhcy;&amp;iecy;&amp;ncy;&amp;icy;&amp;iecy; &amp;zcy;&amp;acy; &amp;Rcy;&amp;HARDcy;&amp;Kcy;&amp;Ocy;&amp;Scy;&amp;Tcy;&amp;Icy;&amp;Scy;&amp;Kcy;&amp;Acy;&amp;Ncy;&amp;IE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7109" name="AutoShape 6" descr="&amp;Rcy;&amp;iecy;&amp;zcy;&amp;ucy;&amp;lcy;&amp;tcy;&amp;acy;&amp;tcy; &amp;scy; &amp;icy;&amp;zcy;&amp;ocy;&amp;bcy;&amp;rcy;&amp;acy;&amp;zhcy;&amp;iecy;&amp;ncy;&amp;icy;&amp;iecy; &amp;zcy;&amp;acy; &amp;Rcy;&amp;HARDcy;&amp;Kcy;&amp;Ocy;&amp;Scy;&amp;Tcy;&amp;Icy;&amp;Scy;&amp;Kcy;&amp;Acy;&amp;Ncy;&amp;IE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28680" name="Picture 11" descr="63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4128805" y="2780928"/>
            <a:ext cx="4704595" cy="3528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47111" name="AutoShape 12" descr="&amp;Rcy;&amp;iecy;&amp;zcy;&amp;ucy;&amp;lcy;&amp;tcy;&amp;acy;&amp;tcy; &amp;scy; &amp;icy;&amp;zcy;&amp;ocy;&amp;bcy;&amp;rcy;&amp;acy;&amp;zhcy;&amp;iecy;&amp;ncy;&amp;icy;&amp;iecy; &amp;zcy;&amp;acy; &amp;ocy;&amp;tcy;&amp;vcy;&amp;ocy;&amp;rcy;&amp;iecy;&amp;ncy;&amp;acy; &amp;kcy;&amp;ncy;&amp;icy;&amp;gcy;&amp;acy;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7112" name="AutoShape 14" descr="&amp;Rcy;&amp;iecy;&amp;zcy;&amp;ucy;&amp;lcy;&amp;tcy;&amp;acy;&amp;tcy; &amp;scy; &amp;icy;&amp;zcy;&amp;ocy;&amp;bcy;&amp;rcy;&amp;acy;&amp;zhcy;&amp;iecy;&amp;ncy;&amp;icy;&amp;iecy; &amp;zcy;&amp;acy; &amp;ocy;&amp;tcy;&amp;vcy;&amp;ocy;&amp;rcy;&amp;iecy;&amp;ncy;&amp;acy; &amp;kcy;&amp;ncy;&amp;icy;&amp;gcy;&amp;acy;"/>
          <p:cNvSpPr>
            <a:spLocks noChangeAspect="1" noChangeArrowheads="1"/>
          </p:cNvSpPr>
          <p:nvPr/>
        </p:nvSpPr>
        <p:spPr bwMode="auto">
          <a:xfrm>
            <a:off x="315913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28690" name="Picture 18" descr="http://aclovech.org/content/newsPic/19/1.JPG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420301" y="1952928"/>
            <a:ext cx="3456000" cy="25920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7114" name="Picture 12" descr="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4941888"/>
            <a:ext cx="186372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993063" cy="8636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Ден на отворените врати</a:t>
            </a:r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48131" name="AutoShape 4" descr="data:image/jpeg;base64,/9j/4AAQSkZJRgABAQAAAQABAAD/2wCEAAkGBxAQEhAPEBAPEA8PDw8PDg8PDw8PDw8PFREWFhURFRUYHSggGBomGxUVITEhJSkrLi4uFx8zODMtNygtLisBCgoKDg0OFhAQFi0dHR0tLTAtKystLSstKystKy0tKy0uLS0tLS0rLS0tLS0tKy0rLS0tLS0rLS0tLS0tKy0tLf/AABEIALABHwMBIgACEQEDEQH/xAAbAAACAwEBAQAAAAAAAAAAAAACAwEEBQAGB//EADcQAAICAQIEAwYGAgAHAQAAAAECAAMRBCESMUFRBRNhBiIycYGRFEJSobHBI9EHM2JyguHxQ//EABkBAAMBAQEAAAAAAAAAAAAAAAABAgMEBf/EACMRAQEAAgEFAQACAwAAAAAAAAABAhEhAwQSMUFREyIyYXH/2gAMAwEAAhEDEQA/APoXDO8uWhXD8uaJUTVOFctskWREauVnBIxhCRYQJrrlhK5NYj0WMkKsPhhqsLhiBPBBNcs8MgrGFQ1QTRLZEjECVBRGLVH4hARgpa4wJGhYQWSZXDO4Y7gkcMArtXFtVLZWLYRhSeqKaqXXEUViNV8qGKo7hhqsQIFUny5ZCQuCAVDXANUuFIJWMKRogmiXSIPDAKR04l3S08I2G55mNWjHzgnI2bkesA52xzEWoH5Tt2ksxXY7joYq2vqu0eiWvLnFY8iLaAVrBEMJZcStZAbLxDRYsGOrgDqxLCCKrEesYNQQ8QVhiSbsQSIcEwIoiRiMxBMZBxJAkyQIAYEICCsMRGmROzOiMJinEaYtoyJYQMRhgMYU44CEBBBjFiMSiGFnKIUZAKxTCPaAVjIgrO8tvpLHCItlI9RDYcDt/RgsQYuxBnOd4HF94aNJPQym1+5A5CNe8Zw23YxN4AjhNsoYhwRzjxZD4Qee8xmf6qxnWGVLDNezRg8iQfuJj6hSpIOxE1llRZooRyGIEMNGW12ppYQylS0t1mGhKsLGCLSHEaZBkiQYaFoWMUzSXMUxlSItFxRiGVwY1DCwTI8QxAUwxJXKmRJkRGExbmNaIcxptLYxZMlzAjsEo1jUiUjkkrOWTmCDJVhAhATmMloDRDQXieMjrGkRTpmOGX5fUGLtx8j/ADButIOBFnVK2zbHv0lEq6o5Ge0p/iWXluOx3Eu2V9txMrUWhM4IwDji579gOsucpr1tZlupcc4ChViLtV0E42y21oi7UV9mAP8AP3lRWzLKGOUiH8LQ/CzD54IlO/QOm+OId13muHhrbKmdhXGVhUy5VNB60bmBnvyMD8IOh++81/klZ+FgK4yd5REmGzdiC0ZiCwjKq7rFMsssIBWVKzsV+GNRYXBDVYUpBIIc5RCxIrWOnSZ2IlAYRDiWTFssqIqm4gYlh1iiI6UQsei55TqdOTudh+5loADYbSGkLSsdftBakDltDcdufSJa/blg9YAsuRz3jUtBlaywdYjJj1sbWrn7c4NluBFCwDc85W1V4Ay2w7x6ALrcyhbYAcYLNz4Rzx/Um24sMr7iDnY232HWY2t1YwUTIXOWYn3nPr6ekuRK1frwMgvnoa6zt8mb/UydTrS536cl5ADsJWFmGwRgHnF6hMdd49/g0+i2aomTUp5mDXVLCLOHTYxBG8UWsYFjDswlBhrXGqkZAVTHIskYnFxADEkqDFeZJDx7AjX2gERgMnMqZpuKuRBKw9TYiAFjjJwPnEnVJ+ofvK/kx/U+F/BcMMLK51ydMxD+Jb4A+ZO8i9fD9Xj0c78aIEkkDmQPnMl/Ezv6dhEW68cyefeZ5dzj8a49vl9bysDyIPyMnE80NbvkHl1BmnTrm64P8xYdxL7Gfb2NGAwil1inuP3hrapIHEMnkO83xzxvqsbhZ8CUzyh10AbncxvKQWlbTI5jAJnExVlkFCdpT1B6jn/MPcw+ED5yvRKLp1J5yQhOP2naq1V3PLPKU7daTz90fpHxH5npGQ7bBkhdznfoo+szdZYF95z5j/lX8i/7idbaTywMcuwma+p48g7MOncdxKJX12vdzuSf2A+QlJrSepljVjYMOUzdReq7kgfMxc0+B32dMkyVfiAyccPMnYSlp7Lb24dPUbCfzH3ax6ljPY+CezSIOPUkX2H8uP8ACnyXr8zDWvZbj16qIxUlHz8SRqpybbNNVEMETLGqkjUGGw0/NEg3SgLIxDDZLJtg8RMBRGqIGNBGCCJJMZD4pIaKzE6/WrRVZc/w1ozn1wOQ9TC8G817T+JFtQtSHalQGx1dtyPoMfczqbsc5g+FWm8G5v8AmOzO47EnJE1UfuNp4+edyyuX69TDCTGRpLqh2jxp2C8bDAJ777+kydPrEVgzchvvyJlXx32vRQcuo5hR6/2Zr08pJvKpvTy3xAe0Hii0KX4uHDLjfnlgMY9RkTI0Oq1epx5NR8sE+9a4ryucjA5/fEx6LX1dqs21YbKBup/Uf3nuvDtMtajDAf1Iue8tRr6ilofxFZPn1OoU4Thw6tvniJXIH1mvT4gDjHU+kL8YEz7wP1lG012tknDdHQgN9e/1msy0mzfuNOvWfaG+oyB8sg9jjP8AU8zqTZTuffr4ieNRyz+odI7TeIBthzbYdgvUw80Xpfj1vhfi4djRYcWheJTyFqfqHqOo+s0yZ829o9WQEtrJFlThkZeY7/tPV+zfjw1deSAt1eFuTPI9GH/ScfyOk7u363lPG+3F1+jcP7T02neI3JkhSYGo1aVDHxN+kf3OpzHMQgyf3mZqNcT8P3le+9rDlj9OglHV61U2G5lQjbmJ5n/7KNuqAyT054lO/Us3XEz9ZrFqDO590D5knoAOvOGxpau1AznffkJWuIPvE8JG+c4mMnizWH/HU2P1PsBLFOgsvI4iSPso+kqYX6m5T46zxTOa60NmduLkufTvL3h/s9xjitAHFuc7kDsB0mr4d4XXVvjLdz/U0xHvXpKNJQlYCooVR0Al5DE1rHqsmnKrKxJlqpJK0cJwZcRBOOx0bKSoRy1CEqQoBHlQ1rkgwgYBKrGKIAMLijBkFjA4pMAJZ47/AIh+I+7XpFO7kW2+iKfdB+bb/wDjPY5wJ8f9p77PxV1t6mos2ED7f4xsuD8v5nP3OVnT1Prft8Zc+fi/ofdUAbdZqVa8gYcZ9ZneF18aBgVIPUHMu217cpwycO+u1gV1yu/cdpl6nwephx2AADvzPylutMHY4B78os6lLHKY+HYNnYtFOD3RaLSqMcFeB0zNZM8uGV1VgBiSPECvxL9RHJo/YNcSoPQzG0PiK1lycmwHZc5A7HHWW9X4iHOx5dJi+K+FWW4u07hL0Hu8Qyjj9DgdPXpCXk8tyPS6XxAcsHJ3IO+O+YNuiqfLVHynboN0Pfbp9J4vSe1ArfyNZW2mu5Zbet/VX5Tb/GqPe4hy2YHnvyl3Cz2nGy8ytuyhQhVuk8ifG7NBeL6xlUOLEzjzaSfeX59R64l/R+K8WVsyy+p3H1mF7S1H8uXVuR/MM9D/ALldPKzLhHUnlLt9hq8aW+tLKT/jtRXV+pBGfoZXewDcmfPv+HfiTCs6Rm23sq9B+dPvv9TPXOxOx6T2pvU3NPHynPBuo1hOy7eszrepMjV6tKhxOwHYdSewHUynpK7NScspSroh+Jv+7sPSXMN81Ny0BtZnIQF29PhHzMp16F7bM2ZYD4R+UD0E9fpvBNt1AHrsP/cLU6fgGBjljYYEcsnotWsSrw5RtsB2E06EVRhRgRFaSzWIrdlZo9BHosXXHrBJtYjlECuWEWBrroDsREmvh5cu0bxSCZlZK13oKvCgMuZG49f5mVwsVMjJ2YIeFmQpIaTxQcTsQBoaFmJWGDjftGBNvt9T/U8f7XXh9VpNI6oyFXuPGobLANw4zy+E/eezRcDfmdz/AKnnPav2e/E8FtZAuq2GTgMuc4z0IP8AMeeN8NRXSykzlrwntbqF0+L6f8JR1FijZXUkA5HLO+cyzo/FjYoHFhj06nPaW9V7EX6kcF7rWnUZ8x2/r94Hg/s5p9G+Fy3ASFdzkgAYPCM+6DvODLo2Td4ejOpjldSrmh8H8xlFhYk78IYgBerMR/AifabRVaVOKrYD4lPXuRmWbfF/JLOuCCMHPYcpgtVb4keNwU0oOS24a/ByFT9KZAyeZ+UVxwuOp7VPLe/i54a1lyh0W0qM8RXPCcdR3+kXfbx8rAw5EYAIPYz1f4mqikV1lS3AB7uO3L/pUT554mbK7m1G3k2t8a/qVfeJHrgmZ9TDx19PHLe+FjUMlOC+y5wzfp9T6TR0743DDHPnF6GxbFBDBlI+4iW8PFZLUtgdaSf8Z/7f0/x6SJ/tWzPEdNRqVNdyK49Ry9QehnjvFvAdRpfe0rGykcq2PEV9BnpPTtqlYlRmt/zK2xH+x6iV7tcyFUA4u/UY7/OaY2z/AIm/rF8C1zXqyimwWV/8wBGIHbOOX1mz4foLLSwcOqAHfh34ug3lzwQMdTX5W3EG80DkyAcz8jNvxHSNvgnfn6/Od/b9pj1J5S6ef3Hd5dLLx1vbAs8LCtXdpzw21upbcBLMbFPQEZ+82vEPE8HgrXjfkeqqfU9/SM8O0O2CMg7EHrNrw7wetTxcIno3HHG/rhmVyjO8I9m2tYW3c8Dcj+J6/TaGuse6oz3MbSNo0yMsrVSSK9omPrRzm1cNpk6sQhWsRnwTOS6K1WxikMZNWuyPR5QqaWazGho1GXaTM6lpdqaI4tTostODTLbfRgEICArQwZNo0nggGrsfvGAyZF5OFYI5j7bzg0cJJUHmItGWDCp95vRefq3Qf39oL1H8v7x1C8Kgdep7nrCewcYpxCLQGMvZaJcTwfidbUu1b5AySjn4WUnM980W1YOxAI7EAyOph/JNNOn1PCvkHidVt9i0DiWpgHssIKhq844UPUnBGZ6S3XBEC/CqjAAGxHSej9ovBmvCvVjzUHDgnAZc8s9/9zEX2T1Gpyl3+Cs7MQwawjqFA5Z7zky6GUupHZj3GNm8q8xS9ust4UyNOjf53G3Fj/8ANfXvH+1F1TivT8OEJ+EHACKPh+5l5rvKQVogUDZcbAfSeZ1Glvt1I4VNgKqqqoyynJJI79PtMLvXjG/lPdI/C3aMeZpybaB8dDH3lHXgb+jNPSeK16hQ9Tg915MrdmHSWdb4Xq9OpS2plU/m5qR8xtmU/CPY78TZ5ldDDBHHYhKDOeWe8cwt/rlOU+eM5l4VvEUGoKhgQU+F1yrDvgjpPc+zHsnW2mRtQHNjMxVuIq3l593I/f6z1um8G06hCaKfMCrxNwL8QG55d5ddZ3dLt/H/AC5cHV7i5cY8MHReCUafi8pMFviYksxHbPb0g6jS5my6RL1Tsx1jNRx5S5XdZWn0mJpU1w0qj0TEdu1SCQRhkKsPEg6rWzK1Q5zWtmVqusuIrzuuG8XVXmWtQmWljT0RgFNUsJXLVdQhFMQSVXtLNbRBkq0DXeKcGlMaiMW6ctro0uKYxTKi2xqvFsaWQ0LilcPCDRbM4NCDRIMIGAN4p3FFZk5gDeORxxWYJaGwaWkiV+KGrSsSqwISxIaMQzVDG8R9lqb2L8VlRbJcV8OGPfcHBmh4R4NTpVxWvvH4rGwbG+Z7egl5YYkTp4y7k5V55WatdiTidOlkEiCYZgRlS2EWVjmgmMiwJIkyYgJYRgrJcwFV7jMrVTSvaZWqaXEVnum8tUrKwbeWqzAllBOecpgu0YJsMrNbG2tM+594j0Yt0fXZmZqtLNTzirp0063lit5n1vLKPEF0GGDK6PGAyiPBhAxIaEGgDczsxfFOzADLQCZBMAmPQTxSQ8QxghpWMK1dV5YraZytLVTzbTPa6rQwZWVowNDQOzOzF8U7MWj2YTBgkwGeMhM0DiineAbI9J2fxSQZXDw1aGj2sAxbmQGgM0IVJuMy9Zyl+5pm607GUlmJZvLld0ybrOExY1BjN6D8QO8Rbqx3mObyesAtFs9L9mrzyiuKIQSSYw/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8132" name="AutoShape 5" descr="&amp;Rcy;&amp;iecy;&amp;zcy;&amp;ucy;&amp;lcy;&amp;tcy;&amp;acy;&amp;tcy; &amp;scy; &amp;icy;&amp;zcy;&amp;ocy;&amp;bcy;&amp;rcy;&amp;acy;&amp;zhcy;&amp;iecy;&amp;ncy;&amp;icy;&amp;iecy; &amp;zcy;&amp;acy; &amp;Rcy;&amp;HARDcy;&amp;Kcy;&amp;Ocy;&amp;Scy;&amp;Tcy;&amp;Icy;&amp;Scy;&amp;Kcy;&amp;Acy;&amp;Ncy;&amp;IE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8133" name="AutoShape 6" descr="&amp;Rcy;&amp;iecy;&amp;zcy;&amp;ucy;&amp;lcy;&amp;tcy;&amp;acy;&amp;tcy; &amp;scy; &amp;icy;&amp;zcy;&amp;ocy;&amp;bcy;&amp;rcy;&amp;acy;&amp;zhcy;&amp;iecy;&amp;ncy;&amp;icy;&amp;iecy; &amp;zcy;&amp;acy; &amp;Rcy;&amp;HARDcy;&amp;Kcy;&amp;Ocy;&amp;Scy;&amp;Tcy;&amp;Icy;&amp;Scy;&amp;Kcy;&amp;Acy;&amp;Ncy;&amp;IE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47114" name="Picture 10" descr="P41714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18" y="3429000"/>
            <a:ext cx="4078382" cy="306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115" name="Picture 11" descr="S83000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84313"/>
            <a:ext cx="4243388" cy="318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88" name="Picture 16" descr="&amp;Scy;&amp;vcy;&amp;hardcy;&amp;rcy;&amp;zcy;&amp;acy;&amp;ncy;&amp;o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1916113"/>
            <a:ext cx="1662112" cy="9350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7993063" cy="8636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b="1" dirty="0" smtClean="0">
                <a:solidFill>
                  <a:srgbClr val="D9E26A"/>
                </a:solidFill>
                <a:latin typeface="Bookman Old Style" pitchFamily="18" charset="0"/>
              </a:rPr>
              <a:t>Информационни брошури</a:t>
            </a:r>
          </a:p>
        </p:txBody>
      </p:sp>
      <p:sp>
        <p:nvSpPr>
          <p:cNvPr id="49154" name="Rectangle 3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49155" name="AutoShape 4" descr="data:image/jpeg;base64,/9j/4AAQSkZJRgABAQAAAQABAAD/2wCEAAkGBxAQEhAPEBAPEA8PDw8PDg8PDw8PDw8PFREWFhURFRUYHSggGBomGxUVITEhJSkrLi4uFx8zODMtNygtLisBCgoKDg0OFhAQFi0dHR0tLTAtKystLSstKystKy0tKy0uLS0tLS0rLS0tLS0tKy0rLS0tLS0rLS0tLS0tKy0tLf/AABEIALABHwMBIgACEQEDEQH/xAAbAAACAwEBAQAAAAAAAAAAAAACAwEEBQAGB//EADcQAAICAQIEAwYGAgAHAQAAAAECAAMRBCESMUFRBRNhBiIycYGRFEJSobHBI9EHM2JyguHxQ//EABkBAAMBAQEAAAAAAAAAAAAAAAABAgMEBf/EACMRAQEAAgEFAQACAwAAAAAAAAABAhEhAwQSMUFREyIyYXH/2gAMAwEAAhEDEQA/APoXDO8uWhXD8uaJUTVOFctskWREauVnBIxhCRYQJrrlhK5NYj0WMkKsPhhqsLhiBPBBNcs8MgrGFQ1QTRLZEjECVBRGLVH4hARgpa4wJGhYQWSZXDO4Y7gkcMArtXFtVLZWLYRhSeqKaqXXEUViNV8qGKo7hhqsQIFUny5ZCQuCAVDXANUuFIJWMKRogmiXSIPDAKR04l3S08I2G55mNWjHzgnI2bkesA52xzEWoH5Tt2ksxXY7joYq2vqu0eiWvLnFY8iLaAVrBEMJZcStZAbLxDRYsGOrgDqxLCCKrEesYNQQ8QVhiSbsQSIcEwIoiRiMxBMZBxJAkyQIAYEICCsMRGmROzOiMJinEaYtoyJYQMRhgMYU44CEBBBjFiMSiGFnKIUZAKxTCPaAVjIgrO8tvpLHCItlI9RDYcDt/RgsQYuxBnOd4HF94aNJPQym1+5A5CNe8Zw23YxN4AjhNsoYhwRzjxZD4Qee8xmf6qxnWGVLDNezRg8iQfuJj6hSpIOxE1llRZooRyGIEMNGW12ppYQylS0t1mGhKsLGCLSHEaZBkiQYaFoWMUzSXMUxlSItFxRiGVwY1DCwTI8QxAUwxJXKmRJkRGExbmNaIcxptLYxZMlzAjsEo1jUiUjkkrOWTmCDJVhAhATmMloDRDQXieMjrGkRTpmOGX5fUGLtx8j/ADButIOBFnVK2zbHv0lEq6o5Ge0p/iWXluOx3Eu2V9txMrUWhM4IwDji579gOsucpr1tZlupcc4ChViLtV0E42y21oi7UV9mAP8AP3lRWzLKGOUiH8LQ/CzD54IlO/QOm+OId13muHhrbKmdhXGVhUy5VNB60bmBnvyMD8IOh++81/klZ+FgK4yd5REmGzdiC0ZiCwjKq7rFMsssIBWVKzsV+GNRYXBDVYUpBIIc5RCxIrWOnSZ2IlAYRDiWTFssqIqm4gYlh1iiI6UQsei55TqdOTudh+5loADYbSGkLSsdftBakDltDcdufSJa/blg9YAsuRz3jUtBlaywdYjJj1sbWrn7c4NluBFCwDc85W1V4Ay2w7x6ALrcyhbYAcYLNz4Rzx/Um24sMr7iDnY232HWY2t1YwUTIXOWYn3nPr6ekuRK1frwMgvnoa6zt8mb/UydTrS536cl5ADsJWFmGwRgHnF6hMdd49/g0+i2aomTUp5mDXVLCLOHTYxBG8UWsYFjDswlBhrXGqkZAVTHIskYnFxADEkqDFeZJDx7AjX2gERgMnMqZpuKuRBKw9TYiAFjjJwPnEnVJ+ofvK/kx/U+F/BcMMLK51ydMxD+Jb4A+ZO8i9fD9Xj0c78aIEkkDmQPnMl/Ezv6dhEW68cyefeZ5dzj8a49vl9bysDyIPyMnE80NbvkHl1BmnTrm64P8xYdxL7Gfb2NGAwil1inuP3hrapIHEMnkO83xzxvqsbhZ8CUzyh10AbncxvKQWlbTI5jAJnExVlkFCdpT1B6jn/MPcw+ED5yvRKLp1J5yQhOP2naq1V3PLPKU7daTz90fpHxH5npGQ7bBkhdznfoo+szdZYF95z5j/lX8i/7idbaTywMcuwma+p48g7MOncdxKJX12vdzuSf2A+QlJrSepljVjYMOUzdReq7kgfMxc0+B32dMkyVfiAyccPMnYSlp7Lb24dPUbCfzH3ax6ljPY+CezSIOPUkX2H8uP8ACnyXr8zDWvZbj16qIxUlHz8SRqpybbNNVEMETLGqkjUGGw0/NEg3SgLIxDDZLJtg8RMBRGqIGNBGCCJJMZD4pIaKzE6/WrRVZc/w1ozn1wOQ9TC8G817T+JFtQtSHalQGx1dtyPoMfczqbsc5g+FWm8G5v8AmOzO47EnJE1UfuNp4+edyyuX69TDCTGRpLqh2jxp2C8bDAJ777+kydPrEVgzchvvyJlXx32vRQcuo5hR6/2Zr08pJvKpvTy3xAe0Hii0KX4uHDLjfnlgMY9RkTI0Oq1epx5NR8sE+9a4ryucjA5/fEx6LX1dqs21YbKBup/Uf3nuvDtMtajDAf1Iue8tRr6ilofxFZPn1OoU4Thw6tvniJXIH1mvT4gDjHU+kL8YEz7wP1lG012tknDdHQgN9e/1msy0mzfuNOvWfaG+oyB8sg9jjP8AU8zqTZTuffr4ieNRyz+odI7TeIBthzbYdgvUw80Xpfj1vhfi4djRYcWheJTyFqfqHqOo+s0yZ829o9WQEtrJFlThkZeY7/tPV+zfjw1deSAt1eFuTPI9GH/ScfyOk7u363lPG+3F1+jcP7T02neI3JkhSYGo1aVDHxN+kf3OpzHMQgyf3mZqNcT8P3le+9rDlj9OglHV61U2G5lQjbmJ5n/7KNuqAyT054lO/Us3XEz9ZrFqDO590D5knoAOvOGxpau1AznffkJWuIPvE8JG+c4mMnizWH/HU2P1PsBLFOgsvI4iSPso+kqYX6m5T46zxTOa60NmduLkufTvL3h/s9xjitAHFuc7kDsB0mr4d4XXVvjLdz/U0xHvXpKNJQlYCooVR0Al5DE1rHqsmnKrKxJlqpJK0cJwZcRBOOx0bKSoRy1CEqQoBHlQ1rkgwgYBKrGKIAMLijBkFjA4pMAJZ47/AIh+I+7XpFO7kW2+iKfdB+bb/wDjPY5wJ8f9p77PxV1t6mos2ED7f4xsuD8v5nP3OVnT1Prft8Zc+fi/ofdUAbdZqVa8gYcZ9ZneF18aBgVIPUHMu217cpwycO+u1gV1yu/cdpl6nwephx2AADvzPylutMHY4B78os6lLHKY+HYNnYtFOD3RaLSqMcFeB0zNZM8uGV1VgBiSPECvxL9RHJo/YNcSoPQzG0PiK1lycmwHZc5A7HHWW9X4iHOx5dJi+K+FWW4u07hL0Hu8Qyjj9DgdPXpCXk8tyPS6XxAcsHJ3IO+O+YNuiqfLVHynboN0Pfbp9J4vSe1ArfyNZW2mu5Zbet/VX5Tb/GqPe4hy2YHnvyl3Cz2nGy8ytuyhQhVuk8ifG7NBeL6xlUOLEzjzaSfeX59R64l/R+K8WVsyy+p3H1mF7S1H8uXVuR/MM9D/ALldPKzLhHUnlLt9hq8aW+tLKT/jtRXV+pBGfoZXewDcmfPv+HfiTCs6Rm23sq9B+dPvv9TPXOxOx6T2pvU3NPHynPBuo1hOy7eszrepMjV6tKhxOwHYdSewHUynpK7NScspSroh+Jv+7sPSXMN81Ny0BtZnIQF29PhHzMp16F7bM2ZYD4R+UD0E9fpvBNt1AHrsP/cLU6fgGBjljYYEcsnotWsSrw5RtsB2E06EVRhRgRFaSzWIrdlZo9BHosXXHrBJtYjlECuWEWBrroDsREmvh5cu0bxSCZlZK13oKvCgMuZG49f5mVwsVMjJ2YIeFmQpIaTxQcTsQBoaFmJWGDjftGBNvt9T/U8f7XXh9VpNI6oyFXuPGobLANw4zy+E/eezRcDfmdz/AKnnPav2e/E8FtZAuq2GTgMuc4z0IP8AMeeN8NRXSykzlrwntbqF0+L6f8JR1FijZXUkA5HLO+cyzo/FjYoHFhj06nPaW9V7EX6kcF7rWnUZ8x2/r94Hg/s5p9G+Fy3ASFdzkgAYPCM+6DvODLo2Td4ejOpjldSrmh8H8xlFhYk78IYgBerMR/AifabRVaVOKrYD4lPXuRmWbfF/JLOuCCMHPYcpgtVb4keNwU0oOS24a/ByFT9KZAyeZ+UVxwuOp7VPLe/i54a1lyh0W0qM8RXPCcdR3+kXfbx8rAw5EYAIPYz1f4mqikV1lS3AB7uO3L/pUT554mbK7m1G3k2t8a/qVfeJHrgmZ9TDx19PHLe+FjUMlOC+y5wzfp9T6TR0743DDHPnF6GxbFBDBlI+4iW8PFZLUtgdaSf8Z/7f0/x6SJ/tWzPEdNRqVNdyK49Ry9QehnjvFvAdRpfe0rGykcq2PEV9BnpPTtqlYlRmt/zK2xH+x6iV7tcyFUA4u/UY7/OaY2z/AIm/rF8C1zXqyimwWV/8wBGIHbOOX1mz4foLLSwcOqAHfh34ug3lzwQMdTX5W3EG80DkyAcz8jNvxHSNvgnfn6/Od/b9pj1J5S6ef3Hd5dLLx1vbAs8LCtXdpzw21upbcBLMbFPQEZ+82vEPE8HgrXjfkeqqfU9/SM8O0O2CMg7EHrNrw7wetTxcIno3HHG/rhmVyjO8I9m2tYW3c8Dcj+J6/TaGuse6oz3MbSNo0yMsrVSSK9omPrRzm1cNpk6sQhWsRnwTOS6K1WxikMZNWuyPR5QqaWazGho1GXaTM6lpdqaI4tTostODTLbfRgEICArQwZNo0nggGrsfvGAyZF5OFYI5j7bzg0cJJUHmItGWDCp95vRefq3Qf39oL1H8v7x1C8Kgdep7nrCewcYpxCLQGMvZaJcTwfidbUu1b5AySjn4WUnM980W1YOxAI7EAyOph/JNNOn1PCvkHidVt9i0DiWpgHssIKhq844UPUnBGZ6S3XBEC/CqjAAGxHSej9ovBmvCvVjzUHDgnAZc8s9/9zEX2T1Gpyl3+Cs7MQwawjqFA5Z7zky6GUupHZj3GNm8q8xS9ust4UyNOjf53G3Fj/8ANfXvH+1F1TivT8OEJ+EHACKPh+5l5rvKQVogUDZcbAfSeZ1Glvt1I4VNgKqqqoyynJJI79PtMLvXjG/lPdI/C3aMeZpybaB8dDH3lHXgb+jNPSeK16hQ9Tg915MrdmHSWdb4Xq9OpS2plU/m5qR8xtmU/CPY78TZ5ldDDBHHYhKDOeWe8cwt/rlOU+eM5l4VvEUGoKhgQU+F1yrDvgjpPc+zHsnW2mRtQHNjMxVuIq3l593I/f6z1um8G06hCaKfMCrxNwL8QG55d5ddZ3dLt/H/AC5cHV7i5cY8MHReCUafi8pMFviYksxHbPb0g6jS5my6RL1Tsx1jNRx5S5XdZWn0mJpU1w0qj0TEdu1SCQRhkKsPEg6rWzK1Q5zWtmVqusuIrzuuG8XVXmWtQmWljT0RgFNUsJXLVdQhFMQSVXtLNbRBkq0DXeKcGlMaiMW6ctro0uKYxTKi2xqvFsaWQ0LilcPCDRbM4NCDRIMIGAN4p3FFZk5gDeORxxWYJaGwaWkiV+KGrSsSqwISxIaMQzVDG8R9lqb2L8VlRbJcV8OGPfcHBmh4R4NTpVxWvvH4rGwbG+Z7egl5YYkTp4y7k5V55WatdiTidOlkEiCYZgRlS2EWVjmgmMiwJIkyYgJYRgrJcwFV7jMrVTSvaZWqaXEVnum8tUrKwbeWqzAllBOecpgu0YJsMrNbG2tM+594j0Yt0fXZmZqtLNTzirp0063lit5n1vLKPEF0GGDK6PGAyiPBhAxIaEGgDczsxfFOzADLQCZBMAmPQTxSQ8QxghpWMK1dV5YraZytLVTzbTPa6rQwZWVowNDQOzOzF8U7MWj2YTBgkwGeMhM0DiineAbI9J2fxSQZXDw1aGj2sAxbmQGgM0IVJuMy9Zyl+5pm607GUlmJZvLld0ybrOExY1BjN6D8QO8Rbqx3mObyesAtFs9L9mrzyiuKIQSSYw//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9156" name="AutoShape 5" descr="&amp;Rcy;&amp;iecy;&amp;zcy;&amp;ucy;&amp;lcy;&amp;tcy;&amp;acy;&amp;tcy; &amp;scy; &amp;icy;&amp;zcy;&amp;ocy;&amp;bcy;&amp;rcy;&amp;acy;&amp;zhcy;&amp;iecy;&amp;ncy;&amp;icy;&amp;iecy; &amp;zcy;&amp;acy; &amp;Rcy;&amp;HARDcy;&amp;Kcy;&amp;Ocy;&amp;Scy;&amp;Tcy;&amp;Icy;&amp;Scy;&amp;Kcy;&amp;Acy;&amp;Ncy;&amp;IE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sp>
        <p:nvSpPr>
          <p:cNvPr id="49157" name="AutoShape 6" descr="&amp;Rcy;&amp;iecy;&amp;zcy;&amp;ucy;&amp;lcy;&amp;tcy;&amp;acy;&amp;tcy; &amp;scy; &amp;icy;&amp;zcy;&amp;ocy;&amp;bcy;&amp;rcy;&amp;acy;&amp;zhcy;&amp;iecy;&amp;ncy;&amp;icy;&amp;iecy; &amp;zcy;&amp;acy; &amp;Rcy;&amp;HARDcy;&amp;Kcy;&amp;Ocy;&amp;Scy;&amp;Tcy;&amp;Icy;&amp;Scy;&amp;Kcy;&amp;Acy;&amp;Ncy;&amp;IEcy;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bg-BG" altLang="bg-BG"/>
          </a:p>
        </p:txBody>
      </p:sp>
      <p:pic>
        <p:nvPicPr>
          <p:cNvPr id="30727" name="Picture 10" descr="6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557338"/>
            <a:ext cx="3600450" cy="46085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30729" name="Picture 12" descr="69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6227763" y="4365625"/>
            <a:ext cx="2451100" cy="2090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1882775"/>
            <a:ext cx="1676400" cy="3529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9161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1113" y="2185988"/>
            <a:ext cx="2184400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652963"/>
            <a:ext cx="6286500" cy="936625"/>
          </a:xfrm>
        </p:spPr>
        <p:txBody>
          <a:bodyPr/>
          <a:lstStyle/>
          <a:p>
            <a:pPr algn="r" eaLnBrk="1" hangingPunct="1">
              <a:buFont typeface="Wingdings" pitchFamily="2" charset="2"/>
              <a:buNone/>
              <a:defRPr/>
            </a:pP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Габриела Христова</a:t>
            </a:r>
            <a:r>
              <a:rPr lang="bg-BG" altLang="bg-BG" sz="2400" smtClean="0">
                <a:solidFill>
                  <a:srgbClr val="D9E26A"/>
                </a:solidFill>
                <a:latin typeface="Bookman Old Style" pitchFamily="18" charset="0"/>
              </a:rPr>
              <a:t>,</a:t>
            </a:r>
          </a:p>
          <a:p>
            <a:pPr algn="r" eaLnBrk="1" hangingPunct="1">
              <a:buFont typeface="Wingdings" pitchFamily="2" charset="2"/>
              <a:buNone/>
              <a:defRPr/>
            </a:pPr>
            <a:r>
              <a:rPr lang="bg-BG" altLang="bg-BG" sz="2000" smtClean="0">
                <a:solidFill>
                  <a:srgbClr val="D9E26A"/>
                </a:solidFill>
                <a:latin typeface="Bookman Old Style" pitchFamily="18" charset="0"/>
              </a:rPr>
              <a:t>Председател на Административен съд Ловеч</a:t>
            </a:r>
          </a:p>
        </p:txBody>
      </p:sp>
      <p:sp>
        <p:nvSpPr>
          <p:cNvPr id="50178" name="WordArt 4"/>
          <p:cNvSpPr>
            <a:spLocks noChangeArrowheads="1" noChangeShapeType="1" noTextEdit="1"/>
          </p:cNvSpPr>
          <p:nvPr/>
        </p:nvSpPr>
        <p:spPr bwMode="auto">
          <a:xfrm>
            <a:off x="755650" y="981075"/>
            <a:ext cx="76327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bg-BG" sz="2800" b="1" kern="10" spc="-140">
                <a:ln w="9525">
                  <a:round/>
                  <a:headEnd/>
                  <a:tailEnd/>
                </a:ln>
                <a:solidFill>
                  <a:srgbClr val="FFCC00">
                    <a:alpha val="89803"/>
                  </a:srgbClr>
                </a:solidFill>
                <a:latin typeface="Bookman Old Style"/>
              </a:rPr>
              <a:t>БЛАГОДАРЯ ВИ ЗА ВНИМАНИЕТО 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3600" b="1" smtClean="0">
                <a:solidFill>
                  <a:srgbClr val="D9E26A"/>
                </a:solidFill>
                <a:latin typeface="Bookman Old Style" pitchFamily="18" charset="0"/>
              </a:rPr>
              <a:t>СЪДЕБНА АДМИНИСТРАЦИЯ</a:t>
            </a:r>
          </a:p>
        </p:txBody>
      </p:sp>
      <p:pic>
        <p:nvPicPr>
          <p:cNvPr id="38914" name="Picture 3" descr="писал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2997200"/>
            <a:ext cx="22352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998662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3600" b="1" smtClean="0">
                <a:solidFill>
                  <a:srgbClr val="D9E26A"/>
                </a:solidFill>
                <a:latin typeface="Bookman Old Style" pitchFamily="18" charset="0"/>
              </a:rPr>
              <a:t>ДВИЖЕНИЕ НА ДЕЛАТА</a:t>
            </a:r>
          </a:p>
        </p:txBody>
      </p:sp>
      <p:pic>
        <p:nvPicPr>
          <p:cNvPr id="40962" name="Picture 4" descr="дел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2940050" cy="281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Образувани и разгледани общо дела</a:t>
            </a:r>
            <a:b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за периода 2007 г. – 2018 г.</a:t>
            </a:r>
          </a:p>
        </p:txBody>
      </p:sp>
      <p:graphicFrame>
        <p:nvGraphicFramePr>
          <p:cNvPr id="19545" name="Group 89"/>
          <p:cNvGraphicFramePr>
            <a:graphicFrameLocks noGrp="1"/>
          </p:cNvGraphicFramePr>
          <p:nvPr>
            <p:ph idx="1"/>
          </p:nvPr>
        </p:nvGraphicFramePr>
        <p:xfrm>
          <a:off x="468313" y="1125538"/>
          <a:ext cx="8229600" cy="5257800"/>
        </p:xfrm>
        <a:graphic>
          <a:graphicData uri="http://schemas.openxmlformats.org/drawingml/2006/table">
            <a:tbl>
              <a:tblPr/>
              <a:tblGrid>
                <a:gridCol w="1811337"/>
                <a:gridCol w="2303463"/>
                <a:gridCol w="2057400"/>
                <a:gridCol w="2057400"/>
              </a:tblGrid>
              <a:tr h="1006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Година</a:t>
                      </a:r>
                      <a:r>
                        <a:rPr kumimoji="0" lang="bg-BG" altLang="bg-BG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 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Висящи дела в началото на периода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Постъпили дела за периода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Всичко дела за разглеждане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2007 (от 01.03.)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419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419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2008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132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479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611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2009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154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636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790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2010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145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565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710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2011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157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713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870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2012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189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628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817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2013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131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684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815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2014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123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648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771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2015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574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690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2016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141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650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791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2017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160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756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8EDA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916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2018</a:t>
                      </a:r>
                    </a:p>
                  </a:txBody>
                  <a:tcPr marT="45711" marB="45711" anchor="ctr" horzOverflow="overflow">
                    <a:lnL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156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756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bg-BG" altLang="bg-BG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9E26A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Bookman Old Style" pitchFamily="18" charset="0"/>
                        </a:rPr>
                        <a:t>912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D9E26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 Box 199"/>
          <p:cNvSpPr txBox="1">
            <a:spLocks noChangeArrowheads="1"/>
          </p:cNvSpPr>
          <p:nvPr/>
        </p:nvSpPr>
        <p:spPr bwMode="auto">
          <a:xfrm>
            <a:off x="3673475" y="6381750"/>
            <a:ext cx="1658938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Таблица № 1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512888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Постъпления на първоинстанционни </a:t>
            </a:r>
            <a:b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и касационни дела в АдмС - Ловеч</a:t>
            </a:r>
            <a:b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от 2007 г. до 2018 г.</a:t>
            </a:r>
            <a:endParaRPr lang="bg-BG" altLang="bg-BG" sz="2600" b="1" smtClean="0">
              <a:solidFill>
                <a:srgbClr val="D9E26A"/>
              </a:solidFill>
              <a:latin typeface="Bookman Old Style" pitchFamily="18" charset="0"/>
            </a:endParaRPr>
          </a:p>
        </p:txBody>
      </p:sp>
      <p:sp>
        <p:nvSpPr>
          <p:cNvPr id="4" name="Text Box 199"/>
          <p:cNvSpPr txBox="1">
            <a:spLocks noChangeArrowheads="1"/>
          </p:cNvSpPr>
          <p:nvPr/>
        </p:nvSpPr>
        <p:spPr bwMode="auto">
          <a:xfrm>
            <a:off x="3492500" y="6165850"/>
            <a:ext cx="1822450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1</a:t>
            </a:r>
          </a:p>
        </p:txBody>
      </p:sp>
      <p:sp>
        <p:nvSpPr>
          <p:cNvPr id="82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8217" name="Rectangle 7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8218" name="Rectangle 9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8219" name="Rectangle 10"/>
          <p:cNvSpPr>
            <a:spLocks noChangeArrowheads="1"/>
          </p:cNvSpPr>
          <p:nvPr/>
        </p:nvSpPr>
        <p:spPr bwMode="auto">
          <a:xfrm>
            <a:off x="152400" y="2047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8220" name="Rectangle 20"/>
          <p:cNvSpPr>
            <a:spLocks noChangeArrowheads="1"/>
          </p:cNvSpPr>
          <p:nvPr/>
        </p:nvSpPr>
        <p:spPr bwMode="auto">
          <a:xfrm>
            <a:off x="0" y="2471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/>
          </a:p>
        </p:txBody>
      </p:sp>
      <p:graphicFrame>
        <p:nvGraphicFramePr>
          <p:cNvPr id="8213" name="Object 21"/>
          <p:cNvGraphicFramePr>
            <a:graphicFrameLocks/>
          </p:cNvGraphicFramePr>
          <p:nvPr/>
        </p:nvGraphicFramePr>
        <p:xfrm>
          <a:off x="323850" y="2276475"/>
          <a:ext cx="8640763" cy="3313113"/>
        </p:xfrm>
        <a:graphic>
          <a:graphicData uri="http://schemas.openxmlformats.org/presentationml/2006/ole">
            <p:oleObj spid="_x0000_s8213" name="Диаграма" r:id="rId3" imgW="5743457" imgH="1914516" progId="Excel.Sheet.8">
              <p:embed/>
            </p:oleObj>
          </a:graphicData>
        </a:graphic>
      </p:graphicFrame>
      <p:sp>
        <p:nvSpPr>
          <p:cNvPr id="8221" name="Rectangle 21"/>
          <p:cNvSpPr>
            <a:spLocks noChangeArrowheads="1"/>
          </p:cNvSpPr>
          <p:nvPr/>
        </p:nvSpPr>
        <p:spPr bwMode="auto">
          <a:xfrm>
            <a:off x="0" y="4386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4813"/>
            <a:ext cx="8229600" cy="122396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Разгледани дела в АдмС - Ловеч</a:t>
            </a:r>
            <a:b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</a:br>
            <a:r>
              <a:rPr lang="ru-RU" altLang="bg-BG" sz="2600" b="1" smtClean="0">
                <a:solidFill>
                  <a:srgbClr val="D9E26A"/>
                </a:solidFill>
                <a:latin typeface="Bookman Old Style" pitchFamily="18" charset="0"/>
              </a:rPr>
              <a:t>от 2007 г. до 2018 г.</a:t>
            </a:r>
            <a:endParaRPr lang="bg-BG" altLang="bg-BG" sz="2600" b="1" smtClean="0">
              <a:solidFill>
                <a:srgbClr val="D9E26A"/>
              </a:solidFill>
              <a:latin typeface="Bookman Old Style" pitchFamily="18" charset="0"/>
            </a:endParaRPr>
          </a:p>
        </p:txBody>
      </p:sp>
      <p:sp>
        <p:nvSpPr>
          <p:cNvPr id="4" name="Text Box 199"/>
          <p:cNvSpPr txBox="1">
            <a:spLocks noChangeArrowheads="1"/>
          </p:cNvSpPr>
          <p:nvPr/>
        </p:nvSpPr>
        <p:spPr bwMode="auto">
          <a:xfrm>
            <a:off x="3492500" y="6143625"/>
            <a:ext cx="1822450" cy="3381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2</a:t>
            </a:r>
          </a:p>
        </p:txBody>
      </p:sp>
      <p:sp>
        <p:nvSpPr>
          <p:cNvPr id="92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9234" name="Rectangle 7"/>
          <p:cNvSpPr>
            <a:spLocks noChangeArrowheads="1"/>
          </p:cNvSpPr>
          <p:nvPr/>
        </p:nvSpPr>
        <p:spPr bwMode="auto">
          <a:xfrm>
            <a:off x="0" y="1895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923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9230" name="Object 14"/>
          <p:cNvGraphicFramePr>
            <a:graphicFrameLocks/>
          </p:cNvGraphicFramePr>
          <p:nvPr/>
        </p:nvGraphicFramePr>
        <p:xfrm>
          <a:off x="417513" y="1649413"/>
          <a:ext cx="8239125" cy="4346575"/>
        </p:xfrm>
        <a:graphic>
          <a:graphicData uri="http://schemas.openxmlformats.org/presentationml/2006/ole">
            <p:oleObj spid="_x0000_s9230" name="Работен лист" r:id="rId3" imgW="8239041" imgH="4343459" progId="Excel.Sheet.8">
              <p:embed/>
            </p:oleObj>
          </a:graphicData>
        </a:graphic>
      </p:graphicFrame>
      <p:sp>
        <p:nvSpPr>
          <p:cNvPr id="9236" name="Rectangle 3"/>
          <p:cNvSpPr>
            <a:spLocks noChangeArrowheads="1"/>
          </p:cNvSpPr>
          <p:nvPr/>
        </p:nvSpPr>
        <p:spPr bwMode="auto">
          <a:xfrm>
            <a:off x="0" y="2600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79500"/>
          </a:xfrm>
        </p:spPr>
        <p:txBody>
          <a:bodyPr/>
          <a:lstStyle/>
          <a:p>
            <a:pPr eaLnBrk="1" hangingPunct="1">
              <a:defRPr/>
            </a:pPr>
            <a:r>
              <a:rPr lang="bg-BG" altLang="bg-BG" sz="2800" b="1" smtClean="0">
                <a:solidFill>
                  <a:srgbClr val="D9E26A"/>
                </a:solidFill>
                <a:latin typeface="Bookman Old Style" pitchFamily="18" charset="0"/>
              </a:rPr>
              <a:t>Структурно разпределение на разгледаните през 2018 г. дела</a:t>
            </a:r>
            <a:endParaRPr lang="bg-BG" altLang="bg-BG" smtClean="0"/>
          </a:p>
        </p:txBody>
      </p:sp>
      <p:sp>
        <p:nvSpPr>
          <p:cNvPr id="10256" name="Rectangle 365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0257" name="Rectangle 367"/>
          <p:cNvSpPr>
            <a:spLocks noChangeArrowheads="1"/>
          </p:cNvSpPr>
          <p:nvPr/>
        </p:nvSpPr>
        <p:spPr bwMode="auto">
          <a:xfrm>
            <a:off x="0" y="2114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0258" name="Rectangle 371"/>
          <p:cNvSpPr>
            <a:spLocks noChangeArrowheads="1"/>
          </p:cNvSpPr>
          <p:nvPr/>
        </p:nvSpPr>
        <p:spPr bwMode="auto">
          <a:xfrm>
            <a:off x="0" y="2109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sp>
        <p:nvSpPr>
          <p:cNvPr id="1025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bg-BG" altLang="bg-BG"/>
          </a:p>
        </p:txBody>
      </p:sp>
      <p:graphicFrame>
        <p:nvGraphicFramePr>
          <p:cNvPr id="10254" name="Object 14"/>
          <p:cNvGraphicFramePr>
            <a:graphicFrameLocks noChangeAspect="1"/>
          </p:cNvGraphicFramePr>
          <p:nvPr/>
        </p:nvGraphicFramePr>
        <p:xfrm>
          <a:off x="539750" y="1628775"/>
          <a:ext cx="8208963" cy="4246563"/>
        </p:xfrm>
        <a:graphic>
          <a:graphicData uri="http://schemas.openxmlformats.org/presentationml/2006/ole">
            <p:oleObj spid="_x0000_s10254" name="Работен лист" r:id="rId3" imgW="7905649" imgH="4248085" progId="Excel.Sheet.8">
              <p:embed/>
            </p:oleObj>
          </a:graphicData>
        </a:graphic>
      </p:graphicFrame>
      <p:sp>
        <p:nvSpPr>
          <p:cNvPr id="10" name="Text Box 199"/>
          <p:cNvSpPr txBox="1">
            <a:spLocks noChangeArrowheads="1"/>
          </p:cNvSpPr>
          <p:nvPr/>
        </p:nvSpPr>
        <p:spPr bwMode="auto">
          <a:xfrm>
            <a:off x="3563938" y="6313488"/>
            <a:ext cx="1822450" cy="3381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altLang="bg-BG" sz="1600" b="1" i="1" dirty="0">
                <a:solidFill>
                  <a:srgbClr val="EEF2B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Диаграма № 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bg-BG" altLang="bg-BG" sz="2400" b="1" smtClean="0">
                <a:solidFill>
                  <a:srgbClr val="D9E26A"/>
                </a:solidFill>
                <a:latin typeface="Bookman Old Style" pitchFamily="18" charset="0"/>
              </a:rPr>
              <a:t>Разпределение на разгледаните дела за 2018 г. в Административен съд Ловеч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569325" cy="48244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altLang="bg-BG" sz="1500" u="sng" smtClean="0">
                <a:solidFill>
                  <a:srgbClr val="E8EDA1"/>
                </a:solidFill>
                <a:latin typeface="Bookman Old Style" pitchFamily="18" charset="0"/>
              </a:rPr>
              <a:t>А) Първоинстанционни дела – общо </a:t>
            </a:r>
            <a:r>
              <a:rPr lang="bg-BG" altLang="bg-BG" sz="1500" b="1" u="sng" smtClean="0">
                <a:solidFill>
                  <a:srgbClr val="E8EDA1"/>
                </a:solidFill>
                <a:latin typeface="Bookman Old Style" pitchFamily="18" charset="0"/>
              </a:rPr>
              <a:t>580</a:t>
            </a:r>
            <a:r>
              <a:rPr lang="bg-BG" altLang="bg-BG" sz="1500" u="sng" smtClean="0">
                <a:solidFill>
                  <a:srgbClr val="E8EDA1"/>
                </a:solidFill>
                <a:latin typeface="Bookman Old Style" pitchFamily="18" charset="0"/>
              </a:rPr>
              <a:t> (578, 452, 382, 387, 430, 521, 542, 472, 524, 417, 325), от които: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altLang="bg-BG" sz="1500" u="sng" smtClean="0">
              <a:solidFill>
                <a:srgbClr val="E8EDA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дела по жалби срещу подзаконови НА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62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(57, 10, 6, 3, 0, 2, 0, 0, 2, 2, 0)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дела по ДОПК и ЗМ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17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(19, 25, 2, 1, 3, 6, 7, 1, 4, 3, 2)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дела по ЗУТ и ЗКИР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35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(56, 77, 63, 62, 113, 112, 116, 140, 215, 165, 123)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дела по ЗСПЗЗ, ЗВСГЗГФ, ЗОСОИ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3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(4, 8, 0, 2, 0, 13, 56, 67, 37, 38, 14)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дела по КСО и ЗСП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22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(22, 31, 41, 37, 55, 42, 23, 46, 48, 26, 17)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дела по ЗДСл, ЗМВР, ЗОВС и ЗСВ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28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(35, 50, 33, 14, 9, 28, 13, 13, 13, 8, 2)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дела по ЗДС, ЗОбС, ЗМСМА и ЗАдм.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16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(17, 13, 18, 19, 16, 14, 13, 25, 18, 13, 20)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искове по АПК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131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(115, 76, 59, 55, 64, 51, 38, 34, 61, 66)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дела по чл.304 от АПК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1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(0, 0, 2, 1, 3, 0, 0, 0, 0, 1, 0)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други административни дела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212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(206, 103, 110, 108, 94, 178, 186, 87, 75, 56, 43)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частни административни дела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53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(46, 58, 41, 85, 73, 73, 68, 58, 51, 37)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altLang="bg-BG" sz="1500" smtClean="0">
              <a:solidFill>
                <a:srgbClr val="E8EDA1"/>
              </a:solidFill>
              <a:effectLst/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bg-BG" altLang="bg-BG" sz="1500" u="sng" smtClean="0">
                <a:solidFill>
                  <a:srgbClr val="E8EDA1"/>
                </a:solidFill>
                <a:latin typeface="Bookman Old Style" pitchFamily="18" charset="0"/>
              </a:rPr>
              <a:t>Б) Касационни дела – общо </a:t>
            </a:r>
            <a:r>
              <a:rPr lang="bg-BG" altLang="bg-BG" sz="1500" b="1" u="sng" smtClean="0">
                <a:solidFill>
                  <a:srgbClr val="E8EDA1"/>
                </a:solidFill>
                <a:latin typeface="Bookman Old Style" pitchFamily="18" charset="0"/>
              </a:rPr>
              <a:t>332</a:t>
            </a:r>
            <a:r>
              <a:rPr lang="bg-BG" altLang="bg-BG" sz="1500" u="sng" smtClean="0">
                <a:solidFill>
                  <a:srgbClr val="E8EDA1"/>
                </a:solidFill>
                <a:latin typeface="Bookman Old Style" pitchFamily="18" charset="0"/>
              </a:rPr>
              <a:t> </a:t>
            </a:r>
            <a:r>
              <a:rPr lang="ru-RU" altLang="bg-BG" sz="1500" u="sng" smtClean="0">
                <a:solidFill>
                  <a:srgbClr val="E8EDA1"/>
                </a:solidFill>
                <a:latin typeface="Bookman Old Style" pitchFamily="18" charset="0"/>
              </a:rPr>
              <a:t>(338, 339, 308, 384, 385, 296, 328, 238, 266, 194, 94), от </a:t>
            </a:r>
            <a:r>
              <a:rPr lang="bg-BG" altLang="bg-BG" sz="1500" u="sng" smtClean="0">
                <a:solidFill>
                  <a:srgbClr val="E8EDA1"/>
                </a:solidFill>
                <a:latin typeface="Bookman Old Style" pitchFamily="18" charset="0"/>
              </a:rPr>
              <a:t>които: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bg-BG" altLang="bg-BG" sz="1500" u="sng" smtClean="0">
              <a:solidFill>
                <a:srgbClr val="E8EDA1"/>
              </a:solidFill>
              <a:latin typeface="Bookman Old Style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КАНД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314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(320, 330, 289, 357, 376, 287, 328, 238, 260, 183, 90)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други касационни – </a:t>
            </a:r>
            <a:r>
              <a:rPr lang="bg-BG" altLang="bg-BG" sz="1500" b="1" smtClean="0">
                <a:solidFill>
                  <a:srgbClr val="E8EDA1"/>
                </a:solidFill>
                <a:effectLst/>
                <a:latin typeface="Bookman Old Style" pitchFamily="18" charset="0"/>
              </a:rPr>
              <a:t>18</a:t>
            </a:r>
            <a:r>
              <a:rPr lang="bg-BG" altLang="bg-BG" sz="1500" smtClean="0">
                <a:solidFill>
                  <a:srgbClr val="E8EDA1"/>
                </a:solidFill>
                <a:effectLst/>
                <a:latin typeface="Bookman Old Style" pitchFamily="18" charset="0"/>
              </a:rPr>
              <a:t> (18, 9, 19, 27, 9, 9, 0, 0, 6, 11, 4)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lance">
  <a:themeElements>
    <a:clrScheme name="Balance 1">
      <a:dk1>
        <a:srgbClr val="663300"/>
      </a:dk1>
      <a:lt1>
        <a:srgbClr val="FFFFFF"/>
      </a:lt1>
      <a:dk2>
        <a:srgbClr val="996600"/>
      </a:dk2>
      <a:lt2>
        <a:srgbClr val="DBBD71"/>
      </a:lt2>
      <a:accent1>
        <a:srgbClr val="F8A500"/>
      </a:accent1>
      <a:accent2>
        <a:srgbClr val="808000"/>
      </a:accent2>
      <a:accent3>
        <a:srgbClr val="CAB8AA"/>
      </a:accent3>
      <a:accent4>
        <a:srgbClr val="DADADA"/>
      </a:accent4>
      <a:accent5>
        <a:srgbClr val="FBCFAA"/>
      </a:accent5>
      <a:accent6>
        <a:srgbClr val="737300"/>
      </a:accent6>
      <a:hlink>
        <a:srgbClr val="FFCC66"/>
      </a:hlink>
      <a:folHlink>
        <a:srgbClr val="CCA500"/>
      </a:folHlink>
    </a:clrScheme>
    <a:fontScheme name="Balan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ance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ance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ance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1150</TotalTime>
  <Words>714</Words>
  <Application>Microsoft Office PowerPoint</Application>
  <PresentationFormat>Презентация на цял екран (4:3)</PresentationFormat>
  <Paragraphs>218</Paragraphs>
  <Slides>24</Slides>
  <Notes>0</Notes>
  <HiddenSlides>0</HiddenSlides>
  <MMClips>0</MMClips>
  <ScaleCrop>false</ScaleCrop>
  <HeadingPairs>
    <vt:vector size="8" baseType="variant">
      <vt:variant>
        <vt:lpstr>Използвани шрифтове</vt:lpstr>
      </vt:variant>
      <vt:variant>
        <vt:i4>6</vt:i4>
      </vt:variant>
      <vt:variant>
        <vt:lpstr>Шаблон на проект</vt:lpstr>
      </vt:variant>
      <vt:variant>
        <vt:i4>2</vt:i4>
      </vt:variant>
      <vt:variant>
        <vt:lpstr>Вградени OLE сървъри</vt:lpstr>
      </vt:variant>
      <vt:variant>
        <vt:i4>3</vt:i4>
      </vt:variant>
      <vt:variant>
        <vt:lpstr>Заглавия на слайдовете</vt:lpstr>
      </vt:variant>
      <vt:variant>
        <vt:i4>24</vt:i4>
      </vt:variant>
    </vt:vector>
  </HeadingPairs>
  <TitlesOfParts>
    <vt:vector size="35" baseType="lpstr">
      <vt:lpstr>Tahoma</vt:lpstr>
      <vt:lpstr>Arial</vt:lpstr>
      <vt:lpstr>Wingdings</vt:lpstr>
      <vt:lpstr>Calibri</vt:lpstr>
      <vt:lpstr>Bookman Old Style</vt:lpstr>
      <vt:lpstr>Times New Roman</vt:lpstr>
      <vt:lpstr>Balance</vt:lpstr>
      <vt:lpstr>Balance</vt:lpstr>
      <vt:lpstr>Диаграма</vt:lpstr>
      <vt:lpstr>Работен лист</vt:lpstr>
      <vt:lpstr>Диаграма на Microsoft Graph</vt:lpstr>
      <vt:lpstr>Слайд 1</vt:lpstr>
      <vt:lpstr>СЪДИИ:</vt:lpstr>
      <vt:lpstr>СЪДЕБНА АДМИНИСТРАЦИЯ</vt:lpstr>
      <vt:lpstr>ДВИЖЕНИЕ НА ДЕЛАТА</vt:lpstr>
      <vt:lpstr>Образувани и разгледани общо дела за периода 2007 г. – 2018 г.</vt:lpstr>
      <vt:lpstr>Постъпления на първоинстанционни  и касационни дела в АдмС - Ловеч от 2007 г. до 2018 г.</vt:lpstr>
      <vt:lpstr>Разгледани дела в АдмС - Ловеч от 2007 г. до 2018 г.</vt:lpstr>
      <vt:lpstr>Структурно разпределение на разгледаните през 2018 г. дела</vt:lpstr>
      <vt:lpstr>Разпределение на разгледаните дела за 2018 г. в Административен съд Ловеч</vt:lpstr>
      <vt:lpstr>ПОСТЪПИЛИ ДЕЛА ОТ РАЙОННИТЕ СЪДИЛИЩА</vt:lpstr>
      <vt:lpstr>КАСАЦИОННИ ДЕЛА ПО ОРГАН,  ИЗДАЛ НП/ЕФ</vt:lpstr>
      <vt:lpstr>Свършени дела в АдмС - Ловеч от 01.03.2007 г. до 31.12.2018 г. (общо, административни и касационни)</vt:lpstr>
      <vt:lpstr>Срочност на приключване на делата в Административен съд - Ловеч през 2018 г.</vt:lpstr>
      <vt:lpstr>Степен на уважаване на оспорването по решените първоинстанционни дела</vt:lpstr>
      <vt:lpstr>Свършени в 3-месечен срок първоинстанционни дела</vt:lpstr>
      <vt:lpstr>Решени с акт по същество касационни дела в Административен съд Ловеч за периода от 2012 г. до 2018 г.</vt:lpstr>
      <vt:lpstr>Останали несвършени към 31.12. касационни дела за периода 2008г. – 2018г.</vt:lpstr>
      <vt:lpstr>Действителна натовареност спрямо разгледаните и свършените дела за периода 2007 г. – 2018 г.</vt:lpstr>
      <vt:lpstr>Обжалвани пред ВАС първоинстанционни дела</vt:lpstr>
      <vt:lpstr>Резултати по съдии на върнати през 2018г.  дела след произнасяне на ВАС по жалби срещу актове на съдиите от АдмС - Ловеч</vt:lpstr>
      <vt:lpstr>Образователна програма на ВСС и МОН “Съдебна власт – информиран избор и гражданско доверие. Отворени съдилища и прокуратури”</vt:lpstr>
      <vt:lpstr>Ден на отворените врати</vt:lpstr>
      <vt:lpstr>Информационни брошури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93</cp:revision>
  <dcterms:created xsi:type="dcterms:W3CDTF">2013-02-18T21:19:39Z</dcterms:created>
  <dcterms:modified xsi:type="dcterms:W3CDTF">2019-03-04T10:25:14Z</dcterms:modified>
</cp:coreProperties>
</file>